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</p:sldMasterIdLst>
  <p:notesMasterIdLst>
    <p:notesMasterId r:id="rId26"/>
  </p:notesMasterIdLst>
  <p:sldIdLst>
    <p:sldId id="257" r:id="rId2"/>
    <p:sldId id="258" r:id="rId3"/>
    <p:sldId id="279" r:id="rId4"/>
    <p:sldId id="281" r:id="rId5"/>
    <p:sldId id="280" r:id="rId6"/>
    <p:sldId id="287" r:id="rId7"/>
    <p:sldId id="259" r:id="rId8"/>
    <p:sldId id="260" r:id="rId9"/>
    <p:sldId id="261" r:id="rId10"/>
    <p:sldId id="262" r:id="rId11"/>
    <p:sldId id="263" r:id="rId12"/>
    <p:sldId id="284" r:id="rId13"/>
    <p:sldId id="269" r:id="rId14"/>
    <p:sldId id="267" r:id="rId15"/>
    <p:sldId id="270" r:id="rId16"/>
    <p:sldId id="283" r:id="rId17"/>
    <p:sldId id="271" r:id="rId18"/>
    <p:sldId id="273" r:id="rId19"/>
    <p:sldId id="282" r:id="rId20"/>
    <p:sldId id="274" r:id="rId21"/>
    <p:sldId id="286" r:id="rId22"/>
    <p:sldId id="275" r:id="rId23"/>
    <p:sldId id="276" r:id="rId24"/>
    <p:sldId id="277" r:id="rId25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browse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D5B5"/>
    <a:srgbClr val="E7E7E7"/>
    <a:srgbClr val="F74902"/>
    <a:srgbClr val="004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33" autoAdjust="0"/>
    <p:restoredTop sz="94692" autoAdjust="0"/>
  </p:normalViewPr>
  <p:slideViewPr>
    <p:cSldViewPr>
      <p:cViewPr>
        <p:scale>
          <a:sx n="70" d="100"/>
          <a:sy n="70" d="100"/>
        </p:scale>
        <p:origin x="-1116" y="-1002"/>
      </p:cViewPr>
      <p:guideLst>
        <p:guide orient="horz" pos="2296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B83FE99-501F-40E2-8604-E2DB77BC4845}" type="datetimeFigureOut">
              <a:rPr lang="it-IT"/>
              <a:pPr>
                <a:defRPr/>
              </a:pPr>
              <a:t>29/01/2014</a:t>
            </a:fld>
            <a:endParaRPr lang="it-IT" dirty="0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it-IT" noProof="0" dirty="0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noProof="0" smtClean="0"/>
              <a:t>Fare clic per modificare stili del testo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  <a:endParaRPr lang="it-IT" noProof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C9D1F7AA-1C01-41F1-BA3B-AAE1CBFA909D}" type="slidenum">
              <a:rPr lang="it-IT"/>
              <a:pPr>
                <a:defRPr/>
              </a:pPr>
              <a:t>‹#›</a:t>
            </a:fld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74648440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254AF3C-2CEC-4CE3-AE54-1CE436DC7DAF}" type="slidenum">
              <a:rPr lang="it-IT" altLang="ru-RU"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it-IT" altLang="ru-RU">
              <a:latin typeface="Arial" charset="0"/>
            </a:endParaRPr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B11DB12-537D-46C3-B77A-814CF1936BBC}" type="slidenum">
              <a:rPr lang="it-IT" altLang="ru-RU"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it-IT" altLang="ru-RU">
              <a:latin typeface="Arial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Segnaposto note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GB" altLang="ru-RU" smtClean="0"/>
          </a:p>
        </p:txBody>
      </p:sp>
      <p:sp>
        <p:nvSpPr>
          <p:cNvPr id="3072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BF4AB3E-8D3A-42CC-BA39-EF1BE4495F04}" type="slidenum">
              <a:rPr lang="it-IT" altLang="ru-RU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it-IT" altLang="ru-RU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B49446A-AC80-4D0A-B6DE-A3646F04C9BA}" type="slidenum">
              <a:rPr lang="it-IT" altLang="ru-RU"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it-IT" altLang="ru-RU">
              <a:latin typeface="Arial" charset="0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0527DEE-051A-46CD-955D-11F584024707}" type="slidenum">
              <a:rPr lang="it-IT" altLang="ru-RU"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it-IT" altLang="ru-RU">
              <a:latin typeface="Arial" charset="0"/>
            </a:endParaRP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9B33C5B-A604-4314-90B6-9338F6C03D51}" type="slidenum">
              <a:rPr lang="it-IT" altLang="ru-RU"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it-IT" altLang="ru-RU">
              <a:latin typeface="Arial" charset="0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4B2CCD-876F-42DA-B9C8-938C6BDA796F}" type="slidenum">
              <a:rPr lang="it-IT"/>
              <a:pPr>
                <a:defRPr/>
              </a:pPr>
              <a:t>‹#›</a:t>
            </a:fld>
            <a:endParaRPr lang="it-IT" dirty="0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M60GB200114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0288168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A1ACB2-5E89-4C3D-BAD9-85DBB6D881EA}" type="slidenum">
              <a:rPr lang="it-IT"/>
              <a:pPr>
                <a:defRPr/>
              </a:pPr>
              <a:t>‹#›</a:t>
            </a:fld>
            <a:endParaRPr lang="it-IT" dirty="0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M60GB200114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8535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2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C7DB68-FEE9-44D9-97E7-92F6EAAF046C}" type="slidenum">
              <a:rPr lang="it-IT"/>
              <a:pPr>
                <a:defRPr/>
              </a:pPr>
              <a:t>‹#›</a:t>
            </a:fld>
            <a:endParaRPr lang="it-IT" dirty="0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M60GB200114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9072729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0" y="1798638"/>
            <a:ext cx="1966913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2119313" y="1798638"/>
            <a:ext cx="19685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AB718C-9AB2-43AC-B53D-4FF5B6EDE064}" type="slidenum">
              <a:rPr lang="it-IT"/>
              <a:pPr>
                <a:defRPr/>
              </a:pPr>
              <a:t>‹#›</a:t>
            </a:fld>
            <a:endParaRPr lang="it-IT" dirty="0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M60GB200114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142249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2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879C24-6208-43B1-8F13-E53C7E1AB056}" type="slidenum">
              <a:rPr lang="it-IT"/>
              <a:pPr>
                <a:defRPr/>
              </a:pPr>
              <a:t>‹#›</a:t>
            </a:fld>
            <a:endParaRPr lang="it-IT" dirty="0"/>
          </a:p>
        </p:txBody>
      </p:sp>
      <p:sp>
        <p:nvSpPr>
          <p:cNvPr id="8" name="Rectangle 28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M60GB200114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074576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it-IT" smtClean="0"/>
              <a:t>Fare clic per modificare lo stile del titolo</a:t>
            </a:r>
            <a:endParaRPr lang="it-IT" dirty="0"/>
          </a:p>
        </p:txBody>
      </p:sp>
      <p:sp>
        <p:nvSpPr>
          <p:cNvPr id="3" name="Rectangle 2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23EDF2-303C-4938-AD75-F3BE2FC60711}" type="slidenum">
              <a:rPr lang="it-IT"/>
              <a:pPr>
                <a:defRPr/>
              </a:pPr>
              <a:t>‹#›</a:t>
            </a:fld>
            <a:endParaRPr lang="it-IT" dirty="0"/>
          </a:p>
        </p:txBody>
      </p:sp>
      <p:sp>
        <p:nvSpPr>
          <p:cNvPr id="4" name="Rectangle 28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M60GB200114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7406266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2373D7-ADE3-4C07-BCC0-0A1CA01D3CF1}" type="slidenum">
              <a:rPr lang="it-IT"/>
              <a:pPr>
                <a:defRPr/>
              </a:pPr>
              <a:t>‹#›</a:t>
            </a:fld>
            <a:endParaRPr lang="it-IT" dirty="0"/>
          </a:p>
        </p:txBody>
      </p:sp>
      <p:sp>
        <p:nvSpPr>
          <p:cNvPr id="3" name="Rectangle 28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M60GB200114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142196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307B26-49C4-4C34-B050-64F9CCA6C85D}" type="slidenum">
              <a:rPr lang="it-IT"/>
              <a:pPr>
                <a:defRPr/>
              </a:pPr>
              <a:t>‹#›</a:t>
            </a:fld>
            <a:endParaRPr lang="it-IT" dirty="0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M60GB200114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098464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it-IT" noProof="0" dirty="0" smtClean="0"/>
              <a:t>Fare clic sull'icona per inserire un'immagine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8C4F4B-5CAF-4D1C-9490-291DFC5DFD99}" type="slidenum">
              <a:rPr lang="it-IT"/>
              <a:pPr>
                <a:defRPr/>
              </a:pPr>
              <a:t>‹#›</a:t>
            </a:fld>
            <a:endParaRPr lang="it-IT" dirty="0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M60GB200114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469148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8C8373-0A54-44EE-AFEC-2AA36E242ED3}" type="slidenum">
              <a:rPr lang="it-IT"/>
              <a:pPr>
                <a:defRPr/>
              </a:pPr>
              <a:t>‹#›</a:t>
            </a:fld>
            <a:endParaRPr lang="it-IT" dirty="0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M60GB200114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601136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59134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59134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37AF51-F4FA-4AEF-8966-D82327E60DB6}" type="slidenum">
              <a:rPr lang="it-IT"/>
              <a:pPr>
                <a:defRPr/>
              </a:pPr>
              <a:t>‹#›</a:t>
            </a:fld>
            <a:endParaRPr lang="it-IT" dirty="0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M60GB200114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7630720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itolo, testo e Clip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0" y="1798638"/>
            <a:ext cx="1966913" cy="4114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lipArt 3"/>
          <p:cNvSpPr>
            <a:spLocks noGrp="1"/>
          </p:cNvSpPr>
          <p:nvPr>
            <p:ph type="clipArt" sz="half" idx="2"/>
          </p:nvPr>
        </p:nvSpPr>
        <p:spPr>
          <a:xfrm>
            <a:off x="2119313" y="1798638"/>
            <a:ext cx="1968500" cy="4114800"/>
          </a:xfrm>
        </p:spPr>
        <p:txBody>
          <a:bodyPr/>
          <a:lstStyle/>
          <a:p>
            <a:pPr lvl="0"/>
            <a:r>
              <a:rPr lang="it-IT" noProof="0" dirty="0" smtClean="0"/>
              <a:t>Fare clic sull'icona per inserire un'immagine </a:t>
            </a:r>
            <a:r>
              <a:rPr lang="en-GB" noProof="0" dirty="0" smtClean="0"/>
              <a:t>ClipArt</a:t>
            </a:r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FBBBBA-E099-4E2D-9562-6AEF1BA37F25}" type="slidenum">
              <a:rPr lang="it-IT"/>
              <a:pPr>
                <a:defRPr/>
              </a:pPr>
              <a:t>‹#›</a:t>
            </a:fld>
            <a:endParaRPr lang="it-IT" dirty="0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M60GB200114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2217837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olo, test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sz="half" idx="1"/>
          </p:nvPr>
        </p:nvSpPr>
        <p:spPr>
          <a:xfrm>
            <a:off x="0" y="1798638"/>
            <a:ext cx="1966913" cy="4114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2119313" y="1798638"/>
            <a:ext cx="1968500" cy="4114800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7F438B-8A78-44C9-A541-21C092A16B4B}" type="slidenum">
              <a:rPr lang="it-IT"/>
              <a:pPr>
                <a:defRPr/>
              </a:pPr>
              <a:t>‹#›</a:t>
            </a:fld>
            <a:endParaRPr lang="it-IT" dirty="0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M60GB200114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987823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olo e tabel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abella 2"/>
          <p:cNvSpPr>
            <a:spLocks noGrp="1"/>
          </p:cNvSpPr>
          <p:nvPr>
            <p:ph type="tbl" idx="1"/>
          </p:nvPr>
        </p:nvSpPr>
        <p:spPr>
          <a:xfrm>
            <a:off x="0" y="1798638"/>
            <a:ext cx="4087813" cy="4114800"/>
          </a:xfrm>
        </p:spPr>
        <p:txBody>
          <a:bodyPr/>
          <a:lstStyle/>
          <a:p>
            <a:pPr lvl="0"/>
            <a:r>
              <a:rPr lang="it-IT" noProof="0" dirty="0" smtClean="0"/>
              <a:t>Fare clic sull'icona per inserire una tabella</a:t>
            </a:r>
          </a:p>
        </p:txBody>
      </p:sp>
      <p:sp>
        <p:nvSpPr>
          <p:cNvPr id="4" name="Rectangle 27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036A94-1DEC-4AFE-84CB-AEC465F36FDC}" type="slidenum">
              <a:rPr lang="it-IT"/>
              <a:pPr>
                <a:defRPr/>
              </a:pPr>
              <a:t>‹#›</a:t>
            </a:fld>
            <a:endParaRPr lang="it-IT" dirty="0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dt" sz="half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/>
              <a:t>M60GB200114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26961875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0921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" name="Rectangle 30"/>
          <p:cNvSpPr>
            <a:spLocks noChangeArrowheads="1"/>
          </p:cNvSpPr>
          <p:nvPr/>
        </p:nvSpPr>
        <p:spPr bwMode="auto">
          <a:xfrm>
            <a:off x="0" y="0"/>
            <a:ext cx="9144000" cy="773113"/>
          </a:xfrm>
          <a:prstGeom prst="rect">
            <a:avLst/>
          </a:prstGeom>
          <a:solidFill>
            <a:srgbClr val="FF4A0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>
              <a:latin typeface="+mn-lt"/>
              <a:cs typeface="+mn-cs"/>
            </a:endParaRPr>
          </a:p>
        </p:txBody>
      </p:sp>
      <p:sp>
        <p:nvSpPr>
          <p:cNvPr id="1050" name="Rectangle 26"/>
          <p:cNvSpPr>
            <a:spLocks noChangeArrowheads="1"/>
          </p:cNvSpPr>
          <p:nvPr/>
        </p:nvSpPr>
        <p:spPr bwMode="auto">
          <a:xfrm>
            <a:off x="0" y="6551613"/>
            <a:ext cx="9144000" cy="306387"/>
          </a:xfrm>
          <a:prstGeom prst="rect">
            <a:avLst/>
          </a:prstGeom>
          <a:solidFill>
            <a:srgbClr val="FF4A0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>
              <a:latin typeface="+mn-lt"/>
              <a:cs typeface="+mn-cs"/>
            </a:endParaRP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1798638"/>
            <a:ext cx="4087813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ru-RU" smtClean="0"/>
              <a:t>Fare clic per modificare stili del testo dello schema</a:t>
            </a:r>
          </a:p>
          <a:p>
            <a:pPr lvl="1"/>
            <a:r>
              <a:rPr lang="it-IT" altLang="ru-RU" smtClean="0"/>
              <a:t>Secondo livello</a:t>
            </a:r>
          </a:p>
          <a:p>
            <a:pPr lvl="2"/>
            <a:r>
              <a:rPr lang="it-IT" altLang="ru-RU" smtClean="0"/>
              <a:t>Terzo livello</a:t>
            </a:r>
          </a:p>
          <a:p>
            <a:pPr lvl="3"/>
            <a:r>
              <a:rPr lang="it-IT" altLang="ru-RU" smtClean="0"/>
              <a:t>Quarto livello</a:t>
            </a:r>
          </a:p>
          <a:p>
            <a:pPr lvl="4"/>
            <a:r>
              <a:rPr lang="it-IT" altLang="ru-RU" smtClean="0"/>
              <a:t>Quinto livello</a:t>
            </a:r>
          </a:p>
        </p:txBody>
      </p:sp>
      <p:sp>
        <p:nvSpPr>
          <p:cNvPr id="1051" name="Rectangle 2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553200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fontAlgn="auto" hangingPunct="0">
              <a:spcBef>
                <a:spcPct val="0"/>
              </a:spcBef>
              <a:spcAft>
                <a:spcPts val="0"/>
              </a:spcAft>
              <a:defRPr sz="1400" b="1" i="0" smtClean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23399DF-A065-4631-9872-DDE650A1CBCD}" type="slidenum">
              <a:rPr lang="it-IT"/>
              <a:pPr>
                <a:defRPr/>
              </a:pPr>
              <a:t>‹#›</a:t>
            </a:fld>
            <a:endParaRPr lang="it-IT" dirty="0"/>
          </a:p>
        </p:txBody>
      </p:sp>
      <p:sp>
        <p:nvSpPr>
          <p:cNvPr id="1052" name="Rectangle 2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553200"/>
            <a:ext cx="17637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0" fontAlgn="auto" hangingPunct="0">
              <a:spcBef>
                <a:spcPct val="0"/>
              </a:spcBef>
              <a:spcAft>
                <a:spcPts val="0"/>
              </a:spcAft>
              <a:defRPr sz="1200" b="1" i="0" smtClean="0">
                <a:solidFill>
                  <a:schemeClr val="bg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it-IT"/>
              <a:t>M60GB200114</a:t>
            </a:r>
            <a:endParaRPr lang="it-IT" dirty="0"/>
          </a:p>
        </p:txBody>
      </p:sp>
      <p:pic>
        <p:nvPicPr>
          <p:cNvPr id="1031" name="Picture 29" descr="Logo bianco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6597650"/>
            <a:ext cx="63817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56" name="Rectangle 3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  <a:endParaRPr lang="it-IT" dirty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  <p:sldLayoutId id="2147483704" r:id="rId12"/>
    <p:sldLayoutId id="2147483705" r:id="rId13"/>
    <p:sldLayoutId id="2147483706" r:id="rId14"/>
    <p:sldLayoutId id="2147483707" r:id="rId15"/>
  </p:sldLayoutIdLst>
  <p:hf hdr="0" ftr="0"/>
  <p:txStyles>
    <p:titleStyle>
      <a:lvl1pPr algn="ctr" rtl="0" fontAlgn="base">
        <a:spcBef>
          <a:spcPct val="0"/>
        </a:spcBef>
        <a:spcAft>
          <a:spcPct val="0"/>
        </a:spcAft>
        <a:tabLst>
          <a:tab pos="2286000" algn="l"/>
        </a:tabLst>
        <a:defRPr sz="4500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tabLst>
          <a:tab pos="2286000" algn="l"/>
        </a:tabLst>
        <a:defRPr sz="4500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2pPr>
      <a:lvl3pPr algn="ctr" rtl="0" fontAlgn="base">
        <a:spcBef>
          <a:spcPct val="0"/>
        </a:spcBef>
        <a:spcAft>
          <a:spcPct val="0"/>
        </a:spcAft>
        <a:tabLst>
          <a:tab pos="2286000" algn="l"/>
        </a:tabLst>
        <a:defRPr sz="4500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3pPr>
      <a:lvl4pPr algn="ctr" rtl="0" fontAlgn="base">
        <a:spcBef>
          <a:spcPct val="0"/>
        </a:spcBef>
        <a:spcAft>
          <a:spcPct val="0"/>
        </a:spcAft>
        <a:tabLst>
          <a:tab pos="2286000" algn="l"/>
        </a:tabLst>
        <a:defRPr sz="4500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4pPr>
      <a:lvl5pPr algn="ctr" rtl="0" fontAlgn="base">
        <a:spcBef>
          <a:spcPct val="0"/>
        </a:spcBef>
        <a:spcAft>
          <a:spcPct val="0"/>
        </a:spcAft>
        <a:tabLst>
          <a:tab pos="2286000" algn="l"/>
        </a:tabLst>
        <a:defRPr sz="4500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tabLst>
          <a:tab pos="2286000" algn="l"/>
        </a:tabLst>
        <a:defRPr sz="4500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tabLst>
          <a:tab pos="2286000" algn="l"/>
        </a:tabLst>
        <a:defRPr sz="4500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tabLst>
          <a:tab pos="2286000" algn="l"/>
        </a:tabLst>
        <a:defRPr sz="4500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tabLst>
          <a:tab pos="2286000" algn="l"/>
        </a:tabLst>
        <a:defRPr sz="4500" b="1">
          <a:solidFill>
            <a:schemeClr val="bg1"/>
          </a:solidFill>
          <a:effectLst>
            <a:outerShdw blurRad="38100" dist="38100" dir="2700000" algn="tl">
              <a:srgbClr val="C0C0C0"/>
            </a:outerShdw>
          </a:effectLst>
          <a:latin typeface="Arial Narrow" pitchFamily="34" charset="0"/>
        </a:defRPr>
      </a:lvl9pPr>
    </p:titleStyle>
    <p:bodyStyle>
      <a:lvl1pPr algn="l" rtl="0" fontAlgn="base">
        <a:spcBef>
          <a:spcPct val="50000"/>
        </a:spcBef>
        <a:spcAft>
          <a:spcPct val="0"/>
        </a:spcAft>
        <a:defRPr sz="2000" b="1" i="1">
          <a:solidFill>
            <a:srgbClr val="004C80"/>
          </a:solidFill>
          <a:latin typeface="+mn-lt"/>
          <a:ea typeface="+mn-ea"/>
          <a:cs typeface="+mn-cs"/>
        </a:defRPr>
      </a:lvl1pPr>
      <a:lvl2pPr marL="381000" indent="-190500" algn="l" rtl="0" fontAlgn="base">
        <a:spcBef>
          <a:spcPct val="50000"/>
        </a:spcBef>
        <a:spcAft>
          <a:spcPct val="0"/>
        </a:spcAft>
        <a:buClr>
          <a:srgbClr val="ED181E"/>
        </a:buClr>
        <a:buSzPct val="130000"/>
        <a:buFont typeface="Times" pitchFamily="18" charset="0"/>
        <a:buChar char="•"/>
        <a:defRPr sz="1600">
          <a:solidFill>
            <a:srgbClr val="004C80"/>
          </a:solidFill>
          <a:latin typeface="+mn-lt"/>
        </a:defRPr>
      </a:lvl2pPr>
      <a:lvl3pPr marL="762000" indent="-190500" algn="l" rtl="0" fontAlgn="base">
        <a:spcBef>
          <a:spcPct val="50000"/>
        </a:spcBef>
        <a:spcAft>
          <a:spcPct val="0"/>
        </a:spcAft>
        <a:buClr>
          <a:srgbClr val="ED181E"/>
        </a:buClr>
        <a:buSzPct val="130000"/>
        <a:buChar char="-"/>
        <a:defRPr sz="1600">
          <a:solidFill>
            <a:srgbClr val="004C80"/>
          </a:solidFill>
          <a:latin typeface="+mn-lt"/>
        </a:defRPr>
      </a:lvl3pPr>
      <a:lvl4pPr marL="1606550" indent="-228600" algn="l" rtl="0" fontAlgn="base">
        <a:spcBef>
          <a:spcPct val="50000"/>
        </a:spcBef>
        <a:spcAft>
          <a:spcPct val="0"/>
        </a:spcAft>
        <a:buChar char="–"/>
        <a:defRPr sz="1600">
          <a:solidFill>
            <a:srgbClr val="004C80"/>
          </a:solidFill>
          <a:latin typeface="+mn-lt"/>
        </a:defRPr>
      </a:lvl4pPr>
      <a:lvl5pPr marL="2057400" indent="-228600" algn="l" rtl="0" fontAlgn="base">
        <a:spcBef>
          <a:spcPct val="50000"/>
        </a:spcBef>
        <a:spcAft>
          <a:spcPct val="0"/>
        </a:spcAft>
        <a:buChar char="»"/>
        <a:defRPr sz="1600">
          <a:solidFill>
            <a:srgbClr val="004C80"/>
          </a:solidFill>
          <a:latin typeface="+mn-lt"/>
        </a:defRPr>
      </a:lvl5pPr>
      <a:lvl6pPr marL="2514600" indent="-228600" algn="l" rtl="0" eaLnBrk="1" fontAlgn="base" hangingPunct="1">
        <a:spcBef>
          <a:spcPct val="50000"/>
        </a:spcBef>
        <a:spcAft>
          <a:spcPct val="0"/>
        </a:spcAft>
        <a:buChar char="»"/>
        <a:defRPr sz="1600">
          <a:solidFill>
            <a:srgbClr val="004C80"/>
          </a:solidFill>
          <a:latin typeface="+mn-lt"/>
        </a:defRPr>
      </a:lvl6pPr>
      <a:lvl7pPr marL="2971800" indent="-228600" algn="l" rtl="0" eaLnBrk="1" fontAlgn="base" hangingPunct="1">
        <a:spcBef>
          <a:spcPct val="50000"/>
        </a:spcBef>
        <a:spcAft>
          <a:spcPct val="0"/>
        </a:spcAft>
        <a:buChar char="»"/>
        <a:defRPr sz="1600">
          <a:solidFill>
            <a:srgbClr val="004C80"/>
          </a:solidFill>
          <a:latin typeface="+mn-lt"/>
        </a:defRPr>
      </a:lvl7pPr>
      <a:lvl8pPr marL="3429000" indent="-228600" algn="l" rtl="0" eaLnBrk="1" fontAlgn="base" hangingPunct="1">
        <a:spcBef>
          <a:spcPct val="50000"/>
        </a:spcBef>
        <a:spcAft>
          <a:spcPct val="0"/>
        </a:spcAft>
        <a:buChar char="»"/>
        <a:defRPr sz="1600">
          <a:solidFill>
            <a:srgbClr val="004C80"/>
          </a:solidFill>
          <a:latin typeface="+mn-lt"/>
        </a:defRPr>
      </a:lvl8pPr>
      <a:lvl9pPr marL="3886200" indent="-228600" algn="l" rtl="0" eaLnBrk="1" fontAlgn="base" hangingPunct="1">
        <a:spcBef>
          <a:spcPct val="50000"/>
        </a:spcBef>
        <a:spcAft>
          <a:spcPct val="0"/>
        </a:spcAft>
        <a:buChar char="»"/>
        <a:defRPr sz="1600">
          <a:solidFill>
            <a:srgbClr val="004C80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4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6" Type="http://schemas.openxmlformats.org/officeDocument/2006/relationships/image" Target="../media/image4.png"/><Relationship Id="rId5" Type="http://schemas.openxmlformats.org/officeDocument/2006/relationships/image" Target="../media/image5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wma"/><Relationship Id="rId1" Type="http://schemas.microsoft.com/office/2007/relationships/media" Target="../media/media3.wma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wma"/><Relationship Id="rId1" Type="http://schemas.microsoft.com/office/2007/relationships/media" Target="../media/media4.wma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9.png"/><Relationship Id="rId2" Type="http://schemas.openxmlformats.org/officeDocument/2006/relationships/audio" Target="../media/media5.wma"/><Relationship Id="rId1" Type="http://schemas.microsoft.com/office/2007/relationships/media" Target="../media/media5.wma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notesSlide" Target="../notesSlides/notesSlide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3.jpeg"/><Relationship Id="rId2" Type="http://schemas.openxmlformats.org/officeDocument/2006/relationships/audio" Target="../media/media6.wma"/><Relationship Id="rId1" Type="http://schemas.microsoft.com/office/2007/relationships/media" Target="../media/media6.wma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4.png"/><Relationship Id="rId2" Type="http://schemas.openxmlformats.org/officeDocument/2006/relationships/audio" Target="../media/media7.wma"/><Relationship Id="rId1" Type="http://schemas.microsoft.com/office/2007/relationships/media" Target="../media/media7.wma"/><Relationship Id="rId6" Type="http://schemas.openxmlformats.org/officeDocument/2006/relationships/image" Target="../media/image16.wmf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20.png"/><Relationship Id="rId12" Type="http://schemas.openxmlformats.org/officeDocument/2006/relationships/image" Target="../media/image25.jpeg"/><Relationship Id="rId2" Type="http://schemas.openxmlformats.org/officeDocument/2006/relationships/audio" Target="../media/media8.wma"/><Relationship Id="rId1" Type="http://schemas.microsoft.com/office/2007/relationships/media" Target="../media/media8.wma"/><Relationship Id="rId6" Type="http://schemas.openxmlformats.org/officeDocument/2006/relationships/image" Target="../media/image19.jpeg"/><Relationship Id="rId11" Type="http://schemas.openxmlformats.org/officeDocument/2006/relationships/image" Target="../media/image24.jpeg"/><Relationship Id="rId5" Type="http://schemas.openxmlformats.org/officeDocument/2006/relationships/image" Target="../media/image18.jpe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wma"/><Relationship Id="rId1" Type="http://schemas.microsoft.com/office/2007/relationships/media" Target="../media/media9.wma"/><Relationship Id="rId6" Type="http://schemas.openxmlformats.org/officeDocument/2006/relationships/image" Target="../media/image4.png"/><Relationship Id="rId5" Type="http://schemas.openxmlformats.org/officeDocument/2006/relationships/image" Target="../media/image26.jpeg"/><Relationship Id="rId4" Type="http://schemas.openxmlformats.org/officeDocument/2006/relationships/notesSlide" Target="../notesSlides/notesSlid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wma"/><Relationship Id="rId1" Type="http://schemas.microsoft.com/office/2007/relationships/media" Target="../media/media10.wma"/><Relationship Id="rId6" Type="http://schemas.openxmlformats.org/officeDocument/2006/relationships/image" Target="../media/image4.pn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wma"/><Relationship Id="rId1" Type="http://schemas.microsoft.com/office/2007/relationships/media" Target="../media/media11.wma"/><Relationship Id="rId6" Type="http://schemas.openxmlformats.org/officeDocument/2006/relationships/image" Target="../media/image4.pn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2.wma"/><Relationship Id="rId1" Type="http://schemas.microsoft.com/office/2007/relationships/media" Target="../media/media12.wma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notesSlide" Target="../notesSlides/notesSlide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13.wma"/><Relationship Id="rId1" Type="http://schemas.microsoft.com/office/2007/relationships/media" Target="../media/media13.wma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wma"/><Relationship Id="rId1" Type="http://schemas.microsoft.com/office/2007/relationships/media" Target="../media/media14.wma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15.wma"/><Relationship Id="rId1" Type="http://schemas.microsoft.com/office/2007/relationships/media" Target="../media/media15.wma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16.wma"/><Relationship Id="rId1" Type="http://schemas.microsoft.com/office/2007/relationships/media" Target="../media/media16.wma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17.wma"/><Relationship Id="rId1" Type="http://schemas.microsoft.com/office/2007/relationships/media" Target="../media/media17.wma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18.wma"/><Relationship Id="rId1" Type="http://schemas.microsoft.com/office/2007/relationships/media" Target="../media/media18.wma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19.wma"/><Relationship Id="rId1" Type="http://schemas.microsoft.com/office/2007/relationships/media" Target="../media/media19.wma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20.wma"/><Relationship Id="rId1" Type="http://schemas.microsoft.com/office/2007/relationships/media" Target="../media/media20.wma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21.wma"/><Relationship Id="rId1" Type="http://schemas.microsoft.com/office/2007/relationships/media" Target="../media/media21.wma"/><Relationship Id="rId5" Type="http://schemas.openxmlformats.org/officeDocument/2006/relationships/image" Target="../media/image4.png"/><Relationship Id="rId4" Type="http://schemas.openxmlformats.org/officeDocument/2006/relationships/image" Target="../media/image3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22.wma"/><Relationship Id="rId1" Type="http://schemas.microsoft.com/office/2007/relationships/media" Target="../media/media22.wma"/><Relationship Id="rId5" Type="http://schemas.openxmlformats.org/officeDocument/2006/relationships/image" Target="../media/image4.png"/><Relationship Id="rId4" Type="http://schemas.openxmlformats.org/officeDocument/2006/relationships/image" Target="../media/image3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7" Type="http://schemas.openxmlformats.org/officeDocument/2006/relationships/image" Target="../media/image4.png"/><Relationship Id="rId2" Type="http://schemas.openxmlformats.org/officeDocument/2006/relationships/audio" Target="../media/media23.wma"/><Relationship Id="rId1" Type="http://schemas.microsoft.com/office/2007/relationships/media" Target="../media/media23.wma"/><Relationship Id="rId6" Type="http://schemas.openxmlformats.org/officeDocument/2006/relationships/image" Target="../media/image34.png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24.wma"/><Relationship Id="rId1" Type="http://schemas.microsoft.com/office/2007/relationships/media" Target="../media/media24.wma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notesSlide" Target="../notesSlides/notesSlid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olo 17"/>
          <p:cNvSpPr txBox="1">
            <a:spLocks/>
          </p:cNvSpPr>
          <p:nvPr/>
        </p:nvSpPr>
        <p:spPr>
          <a:xfrm>
            <a:off x="0" y="0"/>
            <a:ext cx="9144000" cy="762000"/>
          </a:xfrm>
          <a:prstGeom prst="rect">
            <a:avLst/>
          </a:prstGeom>
        </p:spPr>
        <p:txBody>
          <a:bodyPr anchor="ctr"/>
          <a:lstStyle/>
          <a:p>
            <a:pPr algn="ctr">
              <a:tabLst>
                <a:tab pos="2286000" algn="l"/>
              </a:tabLst>
              <a:defRPr/>
            </a:pPr>
            <a:r>
              <a:rPr lang="it-IT" sz="36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AUTOMATIC POWER FACTOR CONTROLLERS</a:t>
            </a:r>
          </a:p>
        </p:txBody>
      </p:sp>
      <p:pic>
        <p:nvPicPr>
          <p:cNvPr id="3076" name="Picture 1041" descr="Logo bianc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4513" y="5876925"/>
            <a:ext cx="2249487" cy="87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55013" y="6069013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54"/>
    </mc:Choice>
    <mc:Fallback>
      <p:transition spd="slow" advTm="45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olo 17"/>
          <p:cNvSpPr txBox="1">
            <a:spLocks/>
          </p:cNvSpPr>
          <p:nvPr/>
        </p:nvSpPr>
        <p:spPr>
          <a:xfrm>
            <a:off x="0" y="0"/>
            <a:ext cx="9144000" cy="762000"/>
          </a:xfrm>
          <a:prstGeom prst="rect">
            <a:avLst/>
          </a:prstGeom>
        </p:spPr>
        <p:txBody>
          <a:bodyPr anchor="ctr"/>
          <a:lstStyle/>
          <a:p>
            <a:pPr algn="ctr">
              <a:tabLst>
                <a:tab pos="2286000" algn="l"/>
              </a:tabLst>
              <a:defRPr/>
            </a:pPr>
            <a:r>
              <a:rPr lang="it-IT" sz="36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AUTOMATIC POWER FACTOR CONTROLLERS</a:t>
            </a:r>
          </a:p>
        </p:txBody>
      </p:sp>
      <p:pic>
        <p:nvPicPr>
          <p:cNvPr id="4099" name="Immagine 18" descr="C:\Users\UTP09\Desktop\studio96x9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50" y="1268413"/>
            <a:ext cx="3309938" cy="318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 Box 19"/>
          <p:cNvSpPr txBox="1">
            <a:spLocks noChangeArrowheads="1"/>
          </p:cNvSpPr>
          <p:nvPr/>
        </p:nvSpPr>
        <p:spPr bwMode="auto">
          <a:xfrm>
            <a:off x="3167063" y="1055688"/>
            <a:ext cx="5761037" cy="489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55600" indent="-355600">
              <a:spcBef>
                <a:spcPct val="20000"/>
              </a:spcBef>
              <a:buClr>
                <a:srgbClr val="FF3300"/>
              </a:buClr>
              <a:buSzPct val="150000"/>
              <a:defRPr/>
            </a:pPr>
            <a:r>
              <a:rPr lang="en-GB" sz="2000" b="1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DCRL3 - 3 BUILT-IN STEPS</a:t>
            </a:r>
          </a:p>
          <a:p>
            <a:pPr marL="355600" indent="-355600">
              <a:spcBef>
                <a:spcPct val="20000"/>
              </a:spcBef>
              <a:buClr>
                <a:srgbClr val="FF3300"/>
              </a:buClr>
              <a:buSzPct val="150000"/>
              <a:defRPr/>
            </a:pPr>
            <a:r>
              <a:rPr lang="en-GB" sz="2000" b="1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DCRL5 - 5 BUILT-IN STEPS</a:t>
            </a:r>
          </a:p>
          <a:p>
            <a:pPr marL="355600" indent="-355600">
              <a:spcBef>
                <a:spcPts val="0"/>
              </a:spcBef>
              <a:buClr>
                <a:srgbClr val="FF3300"/>
              </a:buClr>
              <a:buSzPct val="150000"/>
              <a:defRPr/>
            </a:pPr>
            <a:endParaRPr lang="en-GB" sz="2000" b="1" dirty="0">
              <a:solidFill>
                <a:srgbClr val="004C80"/>
              </a:solidFill>
              <a:latin typeface="Arial Narrow" pitchFamily="34" charset="0"/>
              <a:cs typeface="+mn-cs"/>
            </a:endParaRPr>
          </a:p>
          <a:p>
            <a:pPr marL="355600" indent="-355600">
              <a:spcBef>
                <a:spcPts val="0"/>
              </a:spcBef>
              <a:buClr>
                <a:srgbClr val="FF3300"/>
              </a:buClr>
              <a:buSzPct val="150000"/>
              <a:buFont typeface="Arial" pitchFamily="34" charset="0"/>
              <a:buChar char="•"/>
              <a:defRPr/>
            </a:pPr>
            <a:r>
              <a:rPr lang="en-GB" sz="16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ICON LCD WITH BACKLIGHT</a:t>
            </a:r>
            <a:br>
              <a:rPr lang="en-GB" sz="1600" dirty="0">
                <a:solidFill>
                  <a:srgbClr val="004C80"/>
                </a:solidFill>
                <a:latin typeface="Arial Narrow" pitchFamily="34" charset="0"/>
                <a:cs typeface="+mn-cs"/>
              </a:rPr>
            </a:br>
            <a:r>
              <a:rPr lang="en-GB" sz="16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Alarm messages in 6 languages</a:t>
            </a:r>
          </a:p>
          <a:p>
            <a:pPr marL="355600" indent="-355600">
              <a:spcBef>
                <a:spcPts val="1200"/>
              </a:spcBef>
              <a:buClr>
                <a:srgbClr val="FF3300"/>
              </a:buClr>
              <a:buSzPct val="150000"/>
              <a:buFont typeface="Arial" pitchFamily="34" charset="0"/>
              <a:buChar char="•"/>
              <a:defRPr/>
            </a:pPr>
            <a:r>
              <a:rPr lang="en-GB" sz="16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OPTICAL PORT ON FRONT</a:t>
            </a:r>
          </a:p>
          <a:p>
            <a:pPr marL="355600" indent="-355600">
              <a:spcBef>
                <a:spcPts val="1200"/>
              </a:spcBef>
              <a:buClr>
                <a:srgbClr val="FF3300"/>
              </a:buClr>
              <a:buSzPct val="150000"/>
              <a:buFont typeface="Arial" pitchFamily="34" charset="0"/>
              <a:buChar char="•"/>
              <a:defRPr/>
            </a:pPr>
            <a:r>
              <a:rPr lang="en-GB" sz="16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EXPANDIBILITY WITH EXP… MODULES</a:t>
            </a:r>
          </a:p>
          <a:p>
            <a:pPr marL="812800" lvl="1" indent="-355600">
              <a:spcBef>
                <a:spcPts val="0"/>
              </a:spcBef>
              <a:buClr>
                <a:srgbClr val="FF3300"/>
              </a:buClr>
              <a:buSzPct val="150000"/>
              <a:buFont typeface="Arial Narrow" pitchFamily="34" charset="0"/>
              <a:buChar char="–"/>
              <a:defRPr/>
            </a:pPr>
            <a:r>
              <a:rPr lang="en-GB" sz="16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RS232, RS485, USB communications interface</a:t>
            </a:r>
          </a:p>
          <a:p>
            <a:pPr marL="812800" lvl="1" indent="-355600">
              <a:spcBef>
                <a:spcPts val="0"/>
              </a:spcBef>
              <a:buClr>
                <a:srgbClr val="FF3300"/>
              </a:buClr>
              <a:buSzPct val="150000"/>
              <a:buFont typeface="Arial Narrow" pitchFamily="34" charset="0"/>
              <a:buChar char="–"/>
              <a:defRPr/>
            </a:pPr>
            <a:r>
              <a:rPr lang="en-GB" sz="16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Additional steps</a:t>
            </a:r>
          </a:p>
          <a:p>
            <a:pPr marL="812800" lvl="1" indent="-355600">
              <a:spcBef>
                <a:spcPts val="0"/>
              </a:spcBef>
              <a:buClr>
                <a:srgbClr val="FF3300"/>
              </a:buClr>
              <a:buSzPct val="150000"/>
              <a:buFont typeface="Arial Narrow" pitchFamily="34" charset="0"/>
              <a:buChar char="–"/>
              <a:defRPr/>
            </a:pPr>
            <a:r>
              <a:rPr lang="en-GB" sz="16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Digital outputs</a:t>
            </a:r>
          </a:p>
          <a:p>
            <a:pPr marL="355600" indent="-355600">
              <a:spcBef>
                <a:spcPts val="1200"/>
              </a:spcBef>
              <a:buClr>
                <a:srgbClr val="FF3300"/>
              </a:buClr>
              <a:buSzPct val="150000"/>
              <a:buFont typeface="Arial" pitchFamily="34" charset="0"/>
              <a:buChar char="•"/>
              <a:defRPr/>
            </a:pPr>
            <a:r>
              <a:rPr lang="en-GB" sz="1600" cap="all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High accuracy TRMS measurements</a:t>
            </a:r>
            <a:br>
              <a:rPr lang="en-GB" sz="1600" cap="all" dirty="0">
                <a:solidFill>
                  <a:srgbClr val="004C80"/>
                </a:solidFill>
                <a:latin typeface="Arial Narrow" pitchFamily="34" charset="0"/>
                <a:cs typeface="+mn-cs"/>
              </a:rPr>
            </a:br>
            <a:r>
              <a:rPr lang="en-GB" sz="16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Wide selection of electrical measures, including voltage and current THD with harmonic analysis up to 15th order.</a:t>
            </a:r>
          </a:p>
          <a:p>
            <a:pPr marL="355600" indent="-355600">
              <a:spcBef>
                <a:spcPts val="1200"/>
              </a:spcBef>
              <a:buClr>
                <a:srgbClr val="FF3300"/>
              </a:buClr>
              <a:buSzPct val="150000"/>
              <a:buFont typeface="Arial" pitchFamily="34" charset="0"/>
              <a:buChar char="•"/>
              <a:defRPr/>
            </a:pPr>
            <a:r>
              <a:rPr lang="en-GB" sz="1600" cap="all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Wide power supply range (100-440VAC)</a:t>
            </a:r>
            <a:br>
              <a:rPr lang="en-GB" sz="1600" cap="all" dirty="0">
                <a:solidFill>
                  <a:srgbClr val="004C80"/>
                </a:solidFill>
                <a:latin typeface="Arial Narrow" pitchFamily="34" charset="0"/>
                <a:cs typeface="+mn-cs"/>
              </a:rPr>
            </a:br>
            <a:r>
              <a:rPr lang="en-GB" sz="16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Voltage input separated from power supply, suitable for VT </a:t>
            </a:r>
            <a:br>
              <a:rPr lang="en-GB" sz="1600" dirty="0">
                <a:solidFill>
                  <a:srgbClr val="004C80"/>
                </a:solidFill>
                <a:latin typeface="Arial Narrow" pitchFamily="34" charset="0"/>
                <a:cs typeface="+mn-cs"/>
              </a:rPr>
            </a:br>
            <a:r>
              <a:rPr lang="en-GB" sz="16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connection in medium-voltage applications.</a:t>
            </a:r>
          </a:p>
        </p:txBody>
      </p:sp>
      <p:sp>
        <p:nvSpPr>
          <p:cNvPr id="4101" name="Segnaposto numero diapositiva 6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320DACA9-FCFA-4D45-AF24-19F2C2FC4CA4}" type="slidenum">
              <a:rPr lang="it-IT" altLang="ru-RU">
                <a:solidFill>
                  <a:schemeClr val="bg1"/>
                </a:solidFill>
              </a:rPr>
              <a:pPr fontAlgn="base">
                <a:spcAft>
                  <a:spcPct val="0"/>
                </a:spcAft>
              </a:pPr>
              <a:t>2</a:t>
            </a:fld>
            <a:endParaRPr lang="it-IT" altLang="ru-RU">
              <a:solidFill>
                <a:schemeClr val="bg1"/>
              </a:solidFill>
            </a:endParaRPr>
          </a:p>
        </p:txBody>
      </p:sp>
      <p:sp>
        <p:nvSpPr>
          <p:cNvPr id="4102" name="Segnaposto data 5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r>
              <a:rPr lang="it-IT" altLang="ru-RU">
                <a:solidFill>
                  <a:schemeClr val="bg1"/>
                </a:solidFill>
              </a:rPr>
              <a:t>M60GB200114</a:t>
            </a: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55013" y="6069013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69"/>
    </mc:Choice>
    <mc:Fallback>
      <p:transition spd="slow" advTm="67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250825" y="836613"/>
            <a:ext cx="29686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en-GB" altLang="ru-RU" sz="2400" b="1">
                <a:solidFill>
                  <a:srgbClr val="004C80"/>
                </a:solidFill>
              </a:rPr>
              <a:t>BACKLIGHT ICON LCD</a:t>
            </a:r>
          </a:p>
        </p:txBody>
      </p:sp>
      <p:sp>
        <p:nvSpPr>
          <p:cNvPr id="16" name="Titolo 17"/>
          <p:cNvSpPr txBox="1">
            <a:spLocks/>
          </p:cNvSpPr>
          <p:nvPr/>
        </p:nvSpPr>
        <p:spPr>
          <a:xfrm>
            <a:off x="0" y="0"/>
            <a:ext cx="9144000" cy="762000"/>
          </a:xfrm>
          <a:prstGeom prst="rect">
            <a:avLst/>
          </a:prstGeom>
        </p:spPr>
        <p:txBody>
          <a:bodyPr anchor="ctr"/>
          <a:lstStyle/>
          <a:p>
            <a:pPr algn="ctr">
              <a:tabLst>
                <a:tab pos="2286000" algn="l"/>
              </a:tabLst>
              <a:defRPr/>
            </a:pPr>
            <a:r>
              <a:rPr lang="it-IT" sz="36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AUTOMATIC POWER FACTOR CONTROLLERS</a:t>
            </a:r>
          </a:p>
        </p:txBody>
      </p:sp>
      <p:sp>
        <p:nvSpPr>
          <p:cNvPr id="5124" name="Rectangle 10"/>
          <p:cNvSpPr>
            <a:spLocks noChangeArrowheads="1"/>
          </p:cNvSpPr>
          <p:nvPr/>
        </p:nvSpPr>
        <p:spPr bwMode="auto">
          <a:xfrm>
            <a:off x="250825" y="1484313"/>
            <a:ext cx="8353425" cy="440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>
              <a:buClr>
                <a:srgbClr val="FF0000"/>
              </a:buClr>
              <a:buSzPct val="150000"/>
              <a:buFontTx/>
              <a:buChar char="•"/>
            </a:pPr>
            <a:r>
              <a:rPr lang="en-US" altLang="ru-RU" sz="2000">
                <a:solidFill>
                  <a:srgbClr val="004C80"/>
                </a:solidFill>
              </a:rPr>
              <a:t>Helpful in bad lighting conditions</a:t>
            </a:r>
          </a:p>
          <a:p>
            <a:pPr>
              <a:buClr>
                <a:srgbClr val="FF0000"/>
              </a:buClr>
              <a:buSzPct val="150000"/>
              <a:buFontTx/>
              <a:buChar char="•"/>
            </a:pPr>
            <a:endParaRPr lang="en-US" altLang="ru-RU" sz="2000">
              <a:solidFill>
                <a:srgbClr val="004C80"/>
              </a:solidFill>
            </a:endParaRPr>
          </a:p>
          <a:p>
            <a:pPr>
              <a:buClr>
                <a:srgbClr val="FF0000"/>
              </a:buClr>
              <a:buSzPct val="150000"/>
              <a:buFontTx/>
              <a:buChar char="•"/>
            </a:pPr>
            <a:r>
              <a:rPr lang="en-GB" altLang="ru-RU" sz="2000">
                <a:solidFill>
                  <a:srgbClr val="004C80"/>
                </a:solidFill>
              </a:rPr>
              <a:t>Main measurements regarding power factor correction viewed</a:t>
            </a:r>
          </a:p>
          <a:p>
            <a:pPr>
              <a:buClr>
                <a:srgbClr val="FF0000"/>
              </a:buClr>
              <a:buSzPct val="150000"/>
              <a:buFontTx/>
              <a:buChar char="•"/>
            </a:pPr>
            <a:endParaRPr lang="en-GB" altLang="ru-RU" sz="2000">
              <a:solidFill>
                <a:srgbClr val="004C80"/>
              </a:solidFill>
            </a:endParaRPr>
          </a:p>
          <a:p>
            <a:pPr>
              <a:buClr>
                <a:srgbClr val="FF0000"/>
              </a:buClr>
              <a:buSzPct val="150000"/>
              <a:buFontTx/>
              <a:buChar char="•"/>
            </a:pPr>
            <a:r>
              <a:rPr lang="en-GB" altLang="ru-RU" sz="2000">
                <a:solidFill>
                  <a:srgbClr val="004C80"/>
                </a:solidFill>
              </a:rPr>
              <a:t>The user can select the default measurement to display</a:t>
            </a:r>
          </a:p>
          <a:p>
            <a:pPr>
              <a:buClr>
                <a:srgbClr val="FF0000"/>
              </a:buClr>
              <a:buSzPct val="150000"/>
              <a:buFontTx/>
              <a:buChar char="•"/>
            </a:pPr>
            <a:endParaRPr lang="en-GB" altLang="ru-RU" sz="2000">
              <a:solidFill>
                <a:srgbClr val="004C80"/>
              </a:solidFill>
            </a:endParaRPr>
          </a:p>
          <a:p>
            <a:pPr>
              <a:buClr>
                <a:srgbClr val="FF0000"/>
              </a:buClr>
              <a:buSzPct val="150000"/>
              <a:buFontTx/>
              <a:buChar char="•"/>
            </a:pPr>
            <a:r>
              <a:rPr lang="en-GB" altLang="ru-RU" sz="2000">
                <a:solidFill>
                  <a:srgbClr val="004C80"/>
                </a:solidFill>
              </a:rPr>
              <a:t>With rotation mode activated all the measurements rotate automatically every 5 seconds on the display</a:t>
            </a:r>
            <a:endParaRPr lang="it-IT" altLang="ru-RU" sz="2000">
              <a:solidFill>
                <a:srgbClr val="004C80"/>
              </a:solidFill>
            </a:endParaRPr>
          </a:p>
          <a:p>
            <a:pPr>
              <a:buClr>
                <a:srgbClr val="FF0000"/>
              </a:buClr>
              <a:buSzPct val="150000"/>
            </a:pPr>
            <a:endParaRPr lang="en-GB" altLang="ru-RU" sz="2000">
              <a:solidFill>
                <a:srgbClr val="004C80"/>
              </a:solidFill>
            </a:endParaRPr>
          </a:p>
          <a:p>
            <a:pPr>
              <a:buClr>
                <a:srgbClr val="FF0000"/>
              </a:buClr>
              <a:buSzPct val="150000"/>
              <a:buFontTx/>
              <a:buChar char="•"/>
            </a:pPr>
            <a:r>
              <a:rPr lang="en-GB" altLang="ru-RU" sz="2000">
                <a:solidFill>
                  <a:srgbClr val="004C80"/>
                </a:solidFill>
              </a:rPr>
              <a:t>Possibility to signal the alarm with backlight flashing.</a:t>
            </a:r>
          </a:p>
          <a:p>
            <a:pPr>
              <a:buClr>
                <a:srgbClr val="FF0000"/>
              </a:buClr>
              <a:buSzPct val="150000"/>
              <a:buFontTx/>
              <a:buChar char="•"/>
            </a:pPr>
            <a:endParaRPr lang="en-GB" altLang="ru-RU" sz="2000">
              <a:solidFill>
                <a:srgbClr val="004C80"/>
              </a:solidFill>
            </a:endParaRPr>
          </a:p>
          <a:p>
            <a:pPr>
              <a:buClr>
                <a:srgbClr val="FF0000"/>
              </a:buClr>
              <a:buSzPct val="150000"/>
              <a:buFontTx/>
              <a:buChar char="•"/>
            </a:pPr>
            <a:r>
              <a:rPr lang="en-GB" altLang="ru-RU" sz="2000">
                <a:solidFill>
                  <a:srgbClr val="004C80"/>
                </a:solidFill>
              </a:rPr>
              <a:t>In presence of alarm, a scrolling text appears on the display in 6 selectable languages.</a:t>
            </a:r>
          </a:p>
          <a:p>
            <a:pPr>
              <a:buClr>
                <a:srgbClr val="FF0000"/>
              </a:buClr>
              <a:buSzPct val="150000"/>
              <a:buFontTx/>
              <a:buChar char="•"/>
            </a:pPr>
            <a:endParaRPr lang="en-GB" altLang="ru-RU" sz="2000">
              <a:solidFill>
                <a:srgbClr val="004C80"/>
              </a:solidFill>
            </a:endParaRPr>
          </a:p>
        </p:txBody>
      </p:sp>
      <p:sp>
        <p:nvSpPr>
          <p:cNvPr id="5125" name="Segnaposto numero diapositiva 8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EE8448D8-BFBA-4199-9599-A51F92990A10}" type="slidenum">
              <a:rPr lang="it-IT" altLang="ru-RU">
                <a:solidFill>
                  <a:schemeClr val="bg1"/>
                </a:solidFill>
              </a:rPr>
              <a:pPr fontAlgn="base">
                <a:spcAft>
                  <a:spcPct val="0"/>
                </a:spcAft>
              </a:pPr>
              <a:t>3</a:t>
            </a:fld>
            <a:endParaRPr lang="it-IT" altLang="ru-RU">
              <a:solidFill>
                <a:schemeClr val="bg1"/>
              </a:solidFill>
            </a:endParaRPr>
          </a:p>
        </p:txBody>
      </p:sp>
      <p:sp>
        <p:nvSpPr>
          <p:cNvPr id="5126" name="Segnaposto data 5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r>
              <a:rPr lang="it-IT" altLang="ru-RU">
                <a:solidFill>
                  <a:schemeClr val="bg1"/>
                </a:solidFill>
              </a:rPr>
              <a:t>M60GB200114</a:t>
            </a: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55013" y="6069013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47"/>
    </mc:Choice>
    <mc:Fallback>
      <p:transition spd="slow" advTm="67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Gruppo 17"/>
          <p:cNvGrpSpPr>
            <a:grpSpLocks/>
          </p:cNvGrpSpPr>
          <p:nvPr/>
        </p:nvGrpSpPr>
        <p:grpSpPr bwMode="auto">
          <a:xfrm>
            <a:off x="1116013" y="1628775"/>
            <a:ext cx="6911975" cy="4392613"/>
            <a:chOff x="1115616" y="1628802"/>
            <a:chExt cx="6912768" cy="4392350"/>
          </a:xfrm>
        </p:grpSpPr>
        <p:pic>
          <p:nvPicPr>
            <p:cNvPr id="6151" name="Picture 1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0255" y="2741652"/>
              <a:ext cx="4423488" cy="28619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6152" name="Group 2"/>
            <p:cNvGrpSpPr>
              <a:grpSpLocks/>
            </p:cNvGrpSpPr>
            <p:nvPr/>
          </p:nvGrpSpPr>
          <p:grpSpPr bwMode="auto">
            <a:xfrm>
              <a:off x="1115616" y="1628802"/>
              <a:ext cx="6912768" cy="4392350"/>
              <a:chOff x="1225" y="1246"/>
              <a:chExt cx="4480" cy="2689"/>
            </a:xfrm>
          </p:grpSpPr>
          <p:sp>
            <p:nvSpPr>
              <p:cNvPr id="6153" name="AutoShape 3"/>
              <p:cNvSpPr>
                <a:spLocks noChangeArrowheads="1"/>
              </p:cNvSpPr>
              <p:nvPr/>
            </p:nvSpPr>
            <p:spPr bwMode="auto">
              <a:xfrm>
                <a:off x="4860" y="1246"/>
                <a:ext cx="758" cy="560"/>
              </a:xfrm>
              <a:prstGeom prst="wedgeRoundRectCallout">
                <a:avLst>
                  <a:gd name="adj1" fmla="val -77310"/>
                  <a:gd name="adj2" fmla="val 143213"/>
                  <a:gd name="adj3" fmla="val 16667"/>
                </a:avLst>
              </a:prstGeom>
              <a:solidFill>
                <a:srgbClr val="FFFF99">
                  <a:alpha val="50195"/>
                </a:srgbClr>
              </a:solidFill>
              <a:ln w="6350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lIns="36000" tIns="36000" rIns="36000" bIns="36000"/>
              <a:lstStyle>
                <a:lvl1pPr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9pPr>
              </a:lstStyle>
              <a:p>
                <a:pPr algn="ctr">
                  <a:spcAft>
                    <a:spcPts val="1000"/>
                  </a:spcAft>
                </a:pPr>
                <a:r>
                  <a:rPr lang="en-GB" altLang="ru-RU" sz="2000" dirty="0">
                    <a:solidFill>
                      <a:srgbClr val="004C80"/>
                    </a:solidFill>
                  </a:rPr>
                  <a:t>Output status</a:t>
                </a:r>
                <a:endParaRPr lang="en-GB" altLang="ru-RU" sz="6600" dirty="0">
                  <a:solidFill>
                    <a:srgbClr val="004C80"/>
                  </a:solidFill>
                  <a:latin typeface="Arial" charset="0"/>
                </a:endParaRPr>
              </a:p>
            </p:txBody>
          </p:sp>
          <p:sp>
            <p:nvSpPr>
              <p:cNvPr id="6154" name="AutoShape 4"/>
              <p:cNvSpPr>
                <a:spLocks noChangeArrowheads="1"/>
              </p:cNvSpPr>
              <p:nvPr/>
            </p:nvSpPr>
            <p:spPr bwMode="auto">
              <a:xfrm>
                <a:off x="4014" y="1246"/>
                <a:ext cx="758" cy="560"/>
              </a:xfrm>
              <a:prstGeom prst="wedgeRoundRectCallout">
                <a:avLst>
                  <a:gd name="adj1" fmla="val -62667"/>
                  <a:gd name="adj2" fmla="val 146250"/>
                  <a:gd name="adj3" fmla="val 16667"/>
                </a:avLst>
              </a:prstGeom>
              <a:solidFill>
                <a:srgbClr val="FFFF99">
                  <a:alpha val="50195"/>
                </a:srgbClr>
              </a:solidFill>
              <a:ln w="6350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lIns="36000" tIns="36000" rIns="36000" bIns="36000"/>
              <a:lstStyle>
                <a:lvl1pPr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9pPr>
              </a:lstStyle>
              <a:p>
                <a:pPr algn="ctr">
                  <a:spcAft>
                    <a:spcPts val="1000"/>
                  </a:spcAft>
                </a:pPr>
                <a:r>
                  <a:rPr lang="en-GB" altLang="ru-RU" sz="2000">
                    <a:solidFill>
                      <a:srgbClr val="004C80"/>
                    </a:solidFill>
                  </a:rPr>
                  <a:t>Cooling fan status</a:t>
                </a:r>
                <a:endParaRPr lang="en-GB" altLang="ru-RU" sz="6600">
                  <a:solidFill>
                    <a:srgbClr val="004C80"/>
                  </a:solidFill>
                  <a:latin typeface="Arial" charset="0"/>
                </a:endParaRPr>
              </a:p>
            </p:txBody>
          </p:sp>
          <p:sp>
            <p:nvSpPr>
              <p:cNvPr id="6155" name="AutoShape 5"/>
              <p:cNvSpPr>
                <a:spLocks noChangeArrowheads="1"/>
              </p:cNvSpPr>
              <p:nvPr/>
            </p:nvSpPr>
            <p:spPr bwMode="auto">
              <a:xfrm>
                <a:off x="1225" y="3302"/>
                <a:ext cx="758" cy="560"/>
              </a:xfrm>
              <a:prstGeom prst="wedgeRoundRectCallout">
                <a:avLst>
                  <a:gd name="adj1" fmla="val 145120"/>
                  <a:gd name="adj2" fmla="val -17681"/>
                  <a:gd name="adj3" fmla="val 16667"/>
                </a:avLst>
              </a:prstGeom>
              <a:solidFill>
                <a:srgbClr val="FFFF99">
                  <a:alpha val="50195"/>
                </a:srgbClr>
              </a:solidFill>
              <a:ln w="6350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lIns="36000" tIns="36000" rIns="36000" bIns="36000"/>
              <a:lstStyle>
                <a:lvl1pPr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9pPr>
              </a:lstStyle>
              <a:p>
                <a:pPr algn="ctr">
                  <a:spcAft>
                    <a:spcPts val="1000"/>
                  </a:spcAft>
                </a:pPr>
                <a:r>
                  <a:rPr lang="en-GB" altLang="ru-RU" sz="2000">
                    <a:solidFill>
                      <a:srgbClr val="004C80"/>
                    </a:solidFill>
                  </a:rPr>
                  <a:t>Secondary display</a:t>
                </a:r>
                <a:endParaRPr lang="en-GB" altLang="ru-RU" sz="6600">
                  <a:solidFill>
                    <a:srgbClr val="004C80"/>
                  </a:solidFill>
                  <a:latin typeface="Arial" charset="0"/>
                </a:endParaRPr>
              </a:p>
            </p:txBody>
          </p:sp>
          <p:sp>
            <p:nvSpPr>
              <p:cNvPr id="6156" name="AutoShape 6"/>
              <p:cNvSpPr>
                <a:spLocks noChangeArrowheads="1"/>
              </p:cNvSpPr>
              <p:nvPr/>
            </p:nvSpPr>
            <p:spPr bwMode="auto">
              <a:xfrm>
                <a:off x="4947" y="2679"/>
                <a:ext cx="758" cy="560"/>
              </a:xfrm>
              <a:prstGeom prst="wedgeRoundRectCallout">
                <a:avLst>
                  <a:gd name="adj1" fmla="val -171241"/>
                  <a:gd name="adj2" fmla="val 16069"/>
                  <a:gd name="adj3" fmla="val 16667"/>
                </a:avLst>
              </a:prstGeom>
              <a:solidFill>
                <a:srgbClr val="FFFF99">
                  <a:alpha val="50195"/>
                </a:srgbClr>
              </a:solidFill>
              <a:ln w="6350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lIns="36000" tIns="36000" rIns="36000" bIns="36000"/>
              <a:lstStyle>
                <a:lvl1pPr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9pPr>
              </a:lstStyle>
              <a:p>
                <a:pPr algn="ctr">
                  <a:spcAft>
                    <a:spcPts val="1000"/>
                  </a:spcAft>
                </a:pPr>
                <a:r>
                  <a:rPr lang="en-GB" altLang="ru-RU" sz="2000">
                    <a:solidFill>
                      <a:srgbClr val="004C80"/>
                    </a:solidFill>
                  </a:rPr>
                  <a:t>Active alarm</a:t>
                </a:r>
                <a:endParaRPr lang="en-GB" altLang="ru-RU" sz="6600">
                  <a:solidFill>
                    <a:srgbClr val="004C80"/>
                  </a:solidFill>
                  <a:latin typeface="Arial" charset="0"/>
                </a:endParaRPr>
              </a:p>
            </p:txBody>
          </p:sp>
          <p:sp>
            <p:nvSpPr>
              <p:cNvPr id="6157" name="AutoShape 7"/>
              <p:cNvSpPr>
                <a:spLocks noChangeArrowheads="1"/>
              </p:cNvSpPr>
              <p:nvPr/>
            </p:nvSpPr>
            <p:spPr bwMode="auto">
              <a:xfrm>
                <a:off x="3156" y="1246"/>
                <a:ext cx="758" cy="560"/>
              </a:xfrm>
              <a:prstGeom prst="wedgeRoundRectCallout">
                <a:avLst>
                  <a:gd name="adj1" fmla="val -13060"/>
                  <a:gd name="adj2" fmla="val 107319"/>
                  <a:gd name="adj3" fmla="val 16667"/>
                </a:avLst>
              </a:prstGeom>
              <a:solidFill>
                <a:srgbClr val="FFFF99">
                  <a:alpha val="50195"/>
                </a:srgbClr>
              </a:solidFill>
              <a:ln w="6350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lIns="36000" tIns="36000" rIns="36000" bIns="36000"/>
              <a:lstStyle>
                <a:lvl1pPr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9pPr>
              </a:lstStyle>
              <a:p>
                <a:pPr algn="ctr">
                  <a:spcAft>
                    <a:spcPts val="1000"/>
                  </a:spcAft>
                </a:pPr>
                <a:r>
                  <a:rPr lang="en-GB" altLang="ru-RU" sz="2000">
                    <a:solidFill>
                      <a:srgbClr val="004C80"/>
                    </a:solidFill>
                  </a:rPr>
                  <a:t>Automatic mode</a:t>
                </a:r>
                <a:endParaRPr lang="en-GB" altLang="ru-RU" sz="6600">
                  <a:solidFill>
                    <a:srgbClr val="004C80"/>
                  </a:solidFill>
                  <a:latin typeface="Arial" charset="0"/>
                </a:endParaRPr>
              </a:p>
            </p:txBody>
          </p:sp>
          <p:sp>
            <p:nvSpPr>
              <p:cNvPr id="6158" name="AutoShape 8"/>
              <p:cNvSpPr>
                <a:spLocks noChangeArrowheads="1"/>
              </p:cNvSpPr>
              <p:nvPr/>
            </p:nvSpPr>
            <p:spPr bwMode="auto">
              <a:xfrm>
                <a:off x="1457" y="1246"/>
                <a:ext cx="758" cy="560"/>
              </a:xfrm>
              <a:prstGeom prst="wedgeRoundRectCallout">
                <a:avLst>
                  <a:gd name="adj1" fmla="val 58310"/>
                  <a:gd name="adj2" fmla="val 109463"/>
                  <a:gd name="adj3" fmla="val 16667"/>
                </a:avLst>
              </a:prstGeom>
              <a:solidFill>
                <a:srgbClr val="FFFF99">
                  <a:alpha val="50195"/>
                </a:srgbClr>
              </a:solidFill>
              <a:ln w="6350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lIns="36000" tIns="36000" rIns="36000" bIns="36000"/>
              <a:lstStyle>
                <a:lvl1pPr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9pPr>
              </a:lstStyle>
              <a:p>
                <a:pPr algn="ctr">
                  <a:spcAft>
                    <a:spcPts val="1000"/>
                  </a:spcAft>
                </a:pPr>
                <a:r>
                  <a:rPr lang="en-GB" altLang="ru-RU" sz="2000">
                    <a:solidFill>
                      <a:srgbClr val="004C80"/>
                    </a:solidFill>
                  </a:rPr>
                  <a:t>Manual mode</a:t>
                </a:r>
                <a:endParaRPr lang="en-GB" altLang="ru-RU" sz="6600">
                  <a:solidFill>
                    <a:srgbClr val="004C80"/>
                  </a:solidFill>
                  <a:latin typeface="Arial" charset="0"/>
                </a:endParaRPr>
              </a:p>
            </p:txBody>
          </p:sp>
          <p:sp>
            <p:nvSpPr>
              <p:cNvPr id="6159" name="AutoShape 9"/>
              <p:cNvSpPr>
                <a:spLocks noChangeArrowheads="1"/>
              </p:cNvSpPr>
              <p:nvPr/>
            </p:nvSpPr>
            <p:spPr bwMode="auto">
              <a:xfrm>
                <a:off x="1225" y="2000"/>
                <a:ext cx="758" cy="560"/>
              </a:xfrm>
              <a:prstGeom prst="wedgeRoundRectCallout">
                <a:avLst>
                  <a:gd name="adj1" fmla="val 169130"/>
                  <a:gd name="adj2" fmla="val 94463"/>
                  <a:gd name="adj3" fmla="val 16667"/>
                </a:avLst>
              </a:prstGeom>
              <a:solidFill>
                <a:srgbClr val="FFFF99">
                  <a:alpha val="50195"/>
                </a:srgbClr>
              </a:solidFill>
              <a:ln w="6350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lIns="36000" tIns="36000" rIns="36000" bIns="36000"/>
              <a:lstStyle>
                <a:lvl1pPr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9pPr>
              </a:lstStyle>
              <a:p>
                <a:pPr algn="ctr">
                  <a:spcAft>
                    <a:spcPts val="1000"/>
                  </a:spcAft>
                </a:pPr>
                <a:r>
                  <a:rPr lang="en-GB" altLang="ru-RU" sz="2000" dirty="0">
                    <a:solidFill>
                      <a:srgbClr val="004C80"/>
                    </a:solidFill>
                  </a:rPr>
                  <a:t>Main display</a:t>
                </a:r>
                <a:endParaRPr lang="en-GB" altLang="ru-RU" sz="6600" dirty="0">
                  <a:solidFill>
                    <a:srgbClr val="004C80"/>
                  </a:solidFill>
                  <a:latin typeface="Arial" charset="0"/>
                </a:endParaRPr>
              </a:p>
            </p:txBody>
          </p:sp>
          <p:sp>
            <p:nvSpPr>
              <p:cNvPr id="6160" name="AutoShape 10"/>
              <p:cNvSpPr>
                <a:spLocks noChangeArrowheads="1"/>
              </p:cNvSpPr>
              <p:nvPr/>
            </p:nvSpPr>
            <p:spPr bwMode="auto">
              <a:xfrm>
                <a:off x="2314" y="1246"/>
                <a:ext cx="758" cy="560"/>
              </a:xfrm>
              <a:prstGeom prst="wedgeRoundRectCallout">
                <a:avLst>
                  <a:gd name="adj1" fmla="val 32718"/>
                  <a:gd name="adj2" fmla="val 144106"/>
                  <a:gd name="adj3" fmla="val 16667"/>
                </a:avLst>
              </a:prstGeom>
              <a:solidFill>
                <a:srgbClr val="FFFF99">
                  <a:alpha val="50195"/>
                </a:srgbClr>
              </a:solidFill>
              <a:ln w="6350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lIns="36000" tIns="36000" rIns="36000" bIns="36000"/>
              <a:lstStyle>
                <a:lvl1pPr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9pPr>
              </a:lstStyle>
              <a:p>
                <a:pPr algn="ctr">
                  <a:spcAft>
                    <a:spcPts val="1000"/>
                  </a:spcAft>
                </a:pPr>
                <a:r>
                  <a:rPr lang="en-GB" altLang="ru-RU" sz="2000">
                    <a:solidFill>
                      <a:srgbClr val="004C80"/>
                    </a:solidFill>
                  </a:rPr>
                  <a:t>Inductive / capacitive</a:t>
                </a:r>
                <a:endParaRPr lang="en-GB" altLang="ru-RU" sz="6600">
                  <a:solidFill>
                    <a:srgbClr val="004C80"/>
                  </a:solidFill>
                  <a:latin typeface="Arial" charset="0"/>
                </a:endParaRPr>
              </a:p>
            </p:txBody>
          </p:sp>
          <p:sp>
            <p:nvSpPr>
              <p:cNvPr id="6161" name="AutoShape 11"/>
              <p:cNvSpPr>
                <a:spLocks noChangeArrowheads="1"/>
              </p:cNvSpPr>
              <p:nvPr/>
            </p:nvSpPr>
            <p:spPr bwMode="auto">
              <a:xfrm>
                <a:off x="1225" y="2648"/>
                <a:ext cx="758" cy="560"/>
              </a:xfrm>
              <a:prstGeom prst="wedgeRoundRectCallout">
                <a:avLst>
                  <a:gd name="adj1" fmla="val 96968"/>
                  <a:gd name="adj2" fmla="val 17856"/>
                  <a:gd name="adj3" fmla="val 16667"/>
                </a:avLst>
              </a:prstGeom>
              <a:solidFill>
                <a:srgbClr val="FFFF99">
                  <a:alpha val="50195"/>
                </a:srgbClr>
              </a:solidFill>
              <a:ln w="6350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lIns="36000" tIns="36000" rIns="36000" bIns="36000"/>
              <a:lstStyle>
                <a:lvl1pPr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9pPr>
              </a:lstStyle>
              <a:p>
                <a:pPr algn="ctr">
                  <a:spcAft>
                    <a:spcPts val="1000"/>
                  </a:spcAft>
                </a:pPr>
                <a:r>
                  <a:rPr lang="en-GB" altLang="ru-RU" sz="2000">
                    <a:solidFill>
                      <a:srgbClr val="004C80"/>
                    </a:solidFill>
                  </a:rPr>
                  <a:t>Bar graph</a:t>
                </a:r>
                <a:endParaRPr lang="en-GB" altLang="ru-RU" sz="6600">
                  <a:solidFill>
                    <a:srgbClr val="004C80"/>
                  </a:solidFill>
                  <a:latin typeface="Arial" charset="0"/>
                </a:endParaRPr>
              </a:p>
            </p:txBody>
          </p:sp>
          <p:sp>
            <p:nvSpPr>
              <p:cNvPr id="6162" name="AutoShape 12"/>
              <p:cNvSpPr>
                <a:spLocks noChangeArrowheads="1"/>
              </p:cNvSpPr>
              <p:nvPr/>
            </p:nvSpPr>
            <p:spPr bwMode="auto">
              <a:xfrm>
                <a:off x="4947" y="3331"/>
                <a:ext cx="758" cy="604"/>
              </a:xfrm>
              <a:prstGeom prst="wedgeRoundRectCallout">
                <a:avLst>
                  <a:gd name="adj1" fmla="val -164380"/>
                  <a:gd name="adj2" fmla="val -30181"/>
                  <a:gd name="adj3" fmla="val 16667"/>
                </a:avLst>
              </a:prstGeom>
              <a:solidFill>
                <a:srgbClr val="FFFF99">
                  <a:alpha val="50195"/>
                </a:srgbClr>
              </a:solidFill>
              <a:ln w="6350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lIns="18000" tIns="36000" rIns="18000" bIns="36000"/>
              <a:lstStyle>
                <a:lvl1pPr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9pPr>
              </a:lstStyle>
              <a:p>
                <a:pPr algn="ctr">
                  <a:spcAft>
                    <a:spcPts val="1000"/>
                  </a:spcAft>
                </a:pPr>
                <a:r>
                  <a:rPr lang="en-GB" altLang="ru-RU" sz="2000">
                    <a:solidFill>
                      <a:srgbClr val="004C80"/>
                    </a:solidFill>
                  </a:rPr>
                  <a:t>Alphanu</a:t>
                </a:r>
                <a:br>
                  <a:rPr lang="en-GB" altLang="ru-RU" sz="2000">
                    <a:solidFill>
                      <a:srgbClr val="004C80"/>
                    </a:solidFill>
                  </a:rPr>
                </a:br>
                <a:r>
                  <a:rPr lang="en-GB" altLang="ru-RU" sz="2000">
                    <a:solidFill>
                      <a:srgbClr val="004C80"/>
                    </a:solidFill>
                  </a:rPr>
                  <a:t>meric </a:t>
                </a:r>
                <a:br>
                  <a:rPr lang="en-GB" altLang="ru-RU" sz="2000">
                    <a:solidFill>
                      <a:srgbClr val="004C80"/>
                    </a:solidFill>
                  </a:rPr>
                </a:br>
                <a:r>
                  <a:rPr lang="en-GB" altLang="ru-RU" sz="2000">
                    <a:solidFill>
                      <a:srgbClr val="004C80"/>
                    </a:solidFill>
                  </a:rPr>
                  <a:t>display</a:t>
                </a:r>
              </a:p>
              <a:p>
                <a:endParaRPr lang="en-GB" altLang="ru-RU" sz="6600">
                  <a:solidFill>
                    <a:srgbClr val="004C80"/>
                  </a:solidFill>
                  <a:latin typeface="Arial" charset="0"/>
                </a:endParaRPr>
              </a:p>
            </p:txBody>
          </p:sp>
          <p:sp>
            <p:nvSpPr>
              <p:cNvPr id="6163" name="AutoShape 13"/>
              <p:cNvSpPr>
                <a:spLocks noChangeArrowheads="1"/>
              </p:cNvSpPr>
              <p:nvPr/>
            </p:nvSpPr>
            <p:spPr bwMode="auto">
              <a:xfrm>
                <a:off x="4947" y="2050"/>
                <a:ext cx="758" cy="560"/>
              </a:xfrm>
              <a:prstGeom prst="wedgeRoundRectCallout">
                <a:avLst>
                  <a:gd name="adj1" fmla="val -116884"/>
                  <a:gd name="adj2" fmla="val 75000"/>
                  <a:gd name="adj3" fmla="val 16667"/>
                </a:avLst>
              </a:prstGeom>
              <a:solidFill>
                <a:srgbClr val="FFFF99">
                  <a:alpha val="50195"/>
                </a:srgbClr>
              </a:solidFill>
              <a:ln w="6350">
                <a:solidFill>
                  <a:srgbClr val="969696"/>
                </a:solidFill>
                <a:miter lim="800000"/>
                <a:headEnd/>
                <a:tailEnd/>
              </a:ln>
            </p:spPr>
            <p:txBody>
              <a:bodyPr lIns="36000" tIns="36000" rIns="36000" bIns="36000"/>
              <a:lstStyle>
                <a:lvl1pPr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 Narrow" pitchFamily="34" charset="0"/>
                  </a:defRPr>
                </a:lvl9pPr>
              </a:lstStyle>
              <a:p>
                <a:pPr algn="ctr">
                  <a:spcAft>
                    <a:spcPts val="1000"/>
                  </a:spcAft>
                </a:pPr>
                <a:r>
                  <a:rPr lang="en-GB" altLang="ru-RU" sz="2000">
                    <a:solidFill>
                      <a:srgbClr val="004C80"/>
                    </a:solidFill>
                  </a:rPr>
                  <a:t>Step status</a:t>
                </a:r>
                <a:endParaRPr lang="en-GB" altLang="ru-RU" sz="6600">
                  <a:solidFill>
                    <a:srgbClr val="004C80"/>
                  </a:solidFill>
                  <a:latin typeface="Arial" charset="0"/>
                </a:endParaRPr>
              </a:p>
            </p:txBody>
          </p:sp>
        </p:grpSp>
      </p:grpSp>
      <p:sp>
        <p:nvSpPr>
          <p:cNvPr id="6147" name="Text Box 2"/>
          <p:cNvSpPr txBox="1">
            <a:spLocks noChangeArrowheads="1"/>
          </p:cNvSpPr>
          <p:nvPr/>
        </p:nvSpPr>
        <p:spPr bwMode="auto">
          <a:xfrm>
            <a:off x="250825" y="879475"/>
            <a:ext cx="29686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en-GB" altLang="ru-RU" sz="2400" b="1">
                <a:solidFill>
                  <a:srgbClr val="004C80"/>
                </a:solidFill>
              </a:rPr>
              <a:t>BACKLIGHT ICON LCD</a:t>
            </a:r>
          </a:p>
        </p:txBody>
      </p:sp>
      <p:sp>
        <p:nvSpPr>
          <p:cNvPr id="17" name="Titolo 17"/>
          <p:cNvSpPr txBox="1">
            <a:spLocks/>
          </p:cNvSpPr>
          <p:nvPr/>
        </p:nvSpPr>
        <p:spPr>
          <a:xfrm>
            <a:off x="0" y="0"/>
            <a:ext cx="9144000" cy="762000"/>
          </a:xfrm>
          <a:prstGeom prst="rect">
            <a:avLst/>
          </a:prstGeom>
        </p:spPr>
        <p:txBody>
          <a:bodyPr anchor="ctr"/>
          <a:lstStyle/>
          <a:p>
            <a:pPr algn="ctr">
              <a:tabLst>
                <a:tab pos="2286000" algn="l"/>
              </a:tabLst>
              <a:defRPr/>
            </a:pPr>
            <a:r>
              <a:rPr lang="it-IT" sz="36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AUTOMATIC POWER FACTOR CONTROLLERS</a:t>
            </a:r>
          </a:p>
        </p:txBody>
      </p:sp>
      <p:sp>
        <p:nvSpPr>
          <p:cNvPr id="6149" name="Segnaposto numero diapositiva 19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B9D0767-5D76-4D88-8696-029A4B26DB9C}" type="slidenum">
              <a:rPr lang="it-IT" altLang="ru-RU">
                <a:solidFill>
                  <a:schemeClr val="bg1"/>
                </a:solidFill>
              </a:rPr>
              <a:pPr fontAlgn="base">
                <a:spcAft>
                  <a:spcPct val="0"/>
                </a:spcAft>
              </a:pPr>
              <a:t>4</a:t>
            </a:fld>
            <a:endParaRPr lang="it-IT" altLang="ru-RU">
              <a:solidFill>
                <a:schemeClr val="bg1"/>
              </a:solidFill>
            </a:endParaRPr>
          </a:p>
        </p:txBody>
      </p:sp>
      <p:sp>
        <p:nvSpPr>
          <p:cNvPr id="6150" name="Segnaposto data 18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r>
              <a:rPr lang="it-IT" altLang="ru-RU">
                <a:solidFill>
                  <a:schemeClr val="bg1"/>
                </a:solidFill>
              </a:rPr>
              <a:t>M60GB200114</a:t>
            </a: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55013" y="6069013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406"/>
    </mc:Choice>
    <mc:Fallback>
      <p:transition spd="slow" advTm="104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magine 14" descr="DCRL5_BAR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1304925"/>
            <a:ext cx="2147888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2484438" y="1304925"/>
            <a:ext cx="6372225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>
              <a:defRPr/>
            </a:pPr>
            <a:r>
              <a:rPr lang="en-GB" sz="1600" dirty="0">
                <a:solidFill>
                  <a:srgbClr val="004C80"/>
                </a:solidFill>
                <a:latin typeface="+mn-lt"/>
                <a:cs typeface="+mn-cs"/>
              </a:rPr>
              <a:t>The </a:t>
            </a:r>
            <a:r>
              <a:rPr lang="en-GB" sz="1600" b="1" dirty="0">
                <a:solidFill>
                  <a:srgbClr val="004C80"/>
                </a:solidFill>
                <a:latin typeface="+mn-lt"/>
                <a:cs typeface="+mn-cs"/>
              </a:rPr>
              <a:t>bar-graph</a:t>
            </a:r>
            <a:r>
              <a:rPr lang="en-GB" sz="1600" dirty="0">
                <a:solidFill>
                  <a:srgbClr val="004C80"/>
                </a:solidFill>
                <a:latin typeface="+mn-lt"/>
                <a:cs typeface="+mn-cs"/>
              </a:rPr>
              <a:t> can be programmed </a:t>
            </a:r>
            <a:r>
              <a:rPr lang="en-GB" sz="1600" dirty="0">
                <a:solidFill>
                  <a:srgbClr val="004C80"/>
                </a:solidFill>
                <a:latin typeface="+mn-lt"/>
                <a:cs typeface="+mn-cs"/>
              </a:rPr>
              <a:t>with three </a:t>
            </a:r>
            <a:r>
              <a:rPr lang="en-GB" sz="1600" dirty="0">
                <a:solidFill>
                  <a:srgbClr val="004C80"/>
                </a:solidFill>
                <a:latin typeface="+mn-lt"/>
                <a:cs typeface="+mn-cs"/>
              </a:rPr>
              <a:t>different </a:t>
            </a:r>
            <a:r>
              <a:rPr lang="en-GB" sz="1600" dirty="0">
                <a:solidFill>
                  <a:srgbClr val="004C80"/>
                </a:solidFill>
                <a:latin typeface="+mn-lt"/>
                <a:cs typeface="+mn-cs"/>
              </a:rPr>
              <a:t>viewings:</a:t>
            </a:r>
          </a:p>
          <a:p>
            <a:pPr marL="180975" indent="-180975" algn="just">
              <a:buClr>
                <a:srgbClr val="FF0000"/>
              </a:buClr>
              <a:buSzPct val="150000"/>
              <a:buFont typeface="Wingdings" pitchFamily="2" charset="2"/>
              <a:buChar char="§"/>
              <a:defRPr/>
            </a:pPr>
            <a:r>
              <a:rPr lang="en-GB" sz="1600" b="1" dirty="0">
                <a:solidFill>
                  <a:srgbClr val="004C80"/>
                </a:solidFill>
                <a:latin typeface="+mn-lt"/>
                <a:cs typeface="+mn-cs"/>
              </a:rPr>
              <a:t>kvar </a:t>
            </a:r>
            <a:r>
              <a:rPr lang="en-GB" sz="1600" b="1" dirty="0">
                <a:solidFill>
                  <a:srgbClr val="004C80"/>
                </a:solidFill>
                <a:latin typeface="+mn-lt"/>
                <a:cs typeface="+mn-cs"/>
              </a:rPr>
              <a:t>ins/tot: </a:t>
            </a:r>
            <a:r>
              <a:rPr lang="en-GB" sz="1600" dirty="0">
                <a:solidFill>
                  <a:srgbClr val="004C80"/>
                </a:solidFill>
                <a:latin typeface="+mn-lt"/>
                <a:cs typeface="+mn-cs"/>
              </a:rPr>
              <a:t>amount of kvar actually inserted, with reference to the total reactive power installed in the </a:t>
            </a:r>
            <a:r>
              <a:rPr lang="en-GB" sz="1600" dirty="0">
                <a:solidFill>
                  <a:srgbClr val="004C80"/>
                </a:solidFill>
                <a:latin typeface="+mn-lt"/>
                <a:cs typeface="+mn-cs"/>
              </a:rPr>
              <a:t>panel</a:t>
            </a:r>
          </a:p>
          <a:p>
            <a:pPr marL="180975" indent="-180975" algn="just">
              <a:buClr>
                <a:srgbClr val="FF0000"/>
              </a:buClr>
              <a:buSzPct val="150000"/>
              <a:buFont typeface="Wingdings" pitchFamily="2" charset="2"/>
              <a:buChar char="§"/>
              <a:defRPr/>
            </a:pPr>
            <a:r>
              <a:rPr lang="en-GB" sz="1600" b="1" dirty="0">
                <a:solidFill>
                  <a:srgbClr val="004C80"/>
                </a:solidFill>
                <a:latin typeface="+mn-lt"/>
                <a:cs typeface="+mn-cs"/>
              </a:rPr>
              <a:t>Curr </a:t>
            </a:r>
            <a:r>
              <a:rPr lang="en-GB" sz="1600" b="1" dirty="0">
                <a:solidFill>
                  <a:srgbClr val="004C80"/>
                </a:solidFill>
                <a:latin typeface="+mn-lt"/>
                <a:cs typeface="+mn-cs"/>
              </a:rPr>
              <a:t>act/nom: </a:t>
            </a:r>
            <a:r>
              <a:rPr lang="en-GB" sz="1600" dirty="0">
                <a:solidFill>
                  <a:srgbClr val="004C80"/>
                </a:solidFill>
                <a:latin typeface="+mn-lt"/>
                <a:cs typeface="+mn-cs"/>
              </a:rPr>
              <a:t>Percentage of actual plant current with reference to the maximum current of the </a:t>
            </a:r>
            <a:r>
              <a:rPr lang="en-GB" sz="1600" dirty="0">
                <a:solidFill>
                  <a:srgbClr val="004C80"/>
                </a:solidFill>
                <a:latin typeface="+mn-lt"/>
                <a:cs typeface="+mn-cs"/>
              </a:rPr>
              <a:t>CT</a:t>
            </a:r>
          </a:p>
          <a:p>
            <a:pPr marL="180975" indent="-180975" algn="just">
              <a:buClr>
                <a:srgbClr val="FF0000"/>
              </a:buClr>
              <a:buSzPct val="150000"/>
              <a:buFont typeface="Wingdings" pitchFamily="2" charset="2"/>
              <a:buChar char="§"/>
              <a:defRPr/>
            </a:pPr>
            <a:r>
              <a:rPr lang="en-GB" sz="1600" b="1" dirty="0">
                <a:solidFill>
                  <a:srgbClr val="004C80"/>
                </a:solidFill>
                <a:latin typeface="+mn-lt"/>
                <a:cs typeface="+mn-cs"/>
              </a:rPr>
              <a:t>Delta </a:t>
            </a:r>
            <a:r>
              <a:rPr lang="en-GB" sz="1600" b="1" dirty="0">
                <a:solidFill>
                  <a:srgbClr val="004C80"/>
                </a:solidFill>
                <a:latin typeface="+mn-lt"/>
                <a:cs typeface="+mn-cs"/>
              </a:rPr>
              <a:t>kvar: </a:t>
            </a:r>
            <a:r>
              <a:rPr lang="en-GB" sz="1600" dirty="0">
                <a:solidFill>
                  <a:srgbClr val="004C80"/>
                </a:solidFill>
                <a:latin typeface="+mn-lt"/>
                <a:cs typeface="+mn-cs"/>
              </a:rPr>
              <a:t>Bar </a:t>
            </a:r>
            <a:r>
              <a:rPr lang="en-GB" sz="1600" dirty="0">
                <a:solidFill>
                  <a:srgbClr val="004C80"/>
                </a:solidFill>
                <a:latin typeface="+mn-lt"/>
                <a:cs typeface="+mn-cs"/>
              </a:rPr>
              <a:t>graph with </a:t>
            </a:r>
            <a:r>
              <a:rPr lang="en-GB" sz="1600" dirty="0" err="1">
                <a:solidFill>
                  <a:srgbClr val="004C80"/>
                </a:solidFill>
                <a:latin typeface="+mn-lt"/>
                <a:cs typeface="+mn-cs"/>
              </a:rPr>
              <a:t>center</a:t>
            </a:r>
            <a:r>
              <a:rPr lang="en-GB" sz="1600" dirty="0">
                <a:solidFill>
                  <a:srgbClr val="004C80"/>
                </a:solidFill>
                <a:latin typeface="+mn-lt"/>
                <a:cs typeface="+mn-cs"/>
              </a:rPr>
              <a:t> zero</a:t>
            </a:r>
            <a:r>
              <a:rPr lang="en-GB" sz="1600" dirty="0">
                <a:solidFill>
                  <a:srgbClr val="004C80"/>
                </a:solidFill>
                <a:latin typeface="+mn-lt"/>
                <a:cs typeface="+mn-cs"/>
              </a:rPr>
              <a:t>. It represents the positive/negative </a:t>
            </a:r>
            <a:r>
              <a:rPr lang="en-GB" sz="1600" dirty="0">
                <a:solidFill>
                  <a:srgbClr val="004C80"/>
                </a:solidFill>
                <a:latin typeface="+mn-lt"/>
                <a:cs typeface="+mn-cs"/>
              </a:rPr>
              <a:t/>
            </a:r>
            <a:br>
              <a:rPr lang="en-GB" sz="1600" dirty="0">
                <a:solidFill>
                  <a:srgbClr val="004C80"/>
                </a:solidFill>
                <a:latin typeface="+mn-lt"/>
                <a:cs typeface="+mn-cs"/>
              </a:rPr>
            </a:br>
            <a:r>
              <a:rPr lang="en-GB" sz="1600" dirty="0">
                <a:solidFill>
                  <a:srgbClr val="004C80"/>
                </a:solidFill>
                <a:latin typeface="+mn-lt"/>
                <a:cs typeface="+mn-cs"/>
              </a:rPr>
              <a:t>delta-</a:t>
            </a:r>
            <a:r>
              <a:rPr lang="en-GB" sz="1600" dirty="0" err="1">
                <a:solidFill>
                  <a:srgbClr val="004C80"/>
                </a:solidFill>
                <a:latin typeface="+mn-lt"/>
                <a:cs typeface="+mn-cs"/>
              </a:rPr>
              <a:t>kvar</a:t>
            </a:r>
            <a:r>
              <a:rPr lang="en-GB" sz="1600" dirty="0">
                <a:solidFill>
                  <a:srgbClr val="004C80"/>
                </a:solidFill>
                <a:latin typeface="+mn-lt"/>
                <a:cs typeface="+mn-cs"/>
              </a:rPr>
              <a:t> </a:t>
            </a:r>
            <a:r>
              <a:rPr lang="en-GB" sz="1600" dirty="0">
                <a:solidFill>
                  <a:srgbClr val="004C80"/>
                </a:solidFill>
                <a:latin typeface="+mn-lt"/>
                <a:cs typeface="+mn-cs"/>
              </a:rPr>
              <a:t>needed to reach the setpoint, compared to the total </a:t>
            </a:r>
            <a:r>
              <a:rPr lang="en-GB" sz="1600" dirty="0" err="1">
                <a:solidFill>
                  <a:srgbClr val="004C80"/>
                </a:solidFill>
                <a:latin typeface="+mn-lt"/>
                <a:cs typeface="+mn-cs"/>
              </a:rPr>
              <a:t>kvar</a:t>
            </a:r>
            <a:r>
              <a:rPr lang="en-GB" sz="1600" dirty="0">
                <a:solidFill>
                  <a:srgbClr val="004C80"/>
                </a:solidFill>
                <a:latin typeface="+mn-lt"/>
                <a:cs typeface="+mn-cs"/>
              </a:rPr>
              <a:t> </a:t>
            </a:r>
            <a:r>
              <a:rPr lang="en-GB" sz="1600" dirty="0">
                <a:solidFill>
                  <a:srgbClr val="004C80"/>
                </a:solidFill>
                <a:latin typeface="+mn-lt"/>
                <a:cs typeface="+mn-cs"/>
              </a:rPr>
              <a:t>installed.</a:t>
            </a:r>
            <a:endParaRPr lang="en-GB" sz="1600" dirty="0">
              <a:solidFill>
                <a:srgbClr val="004C80"/>
              </a:solidFill>
              <a:latin typeface="+mn-lt"/>
              <a:cs typeface="+mn-cs"/>
            </a:endParaRPr>
          </a:p>
        </p:txBody>
      </p:sp>
      <p:sp>
        <p:nvSpPr>
          <p:cNvPr id="6" name="Titolo 17"/>
          <p:cNvSpPr txBox="1">
            <a:spLocks/>
          </p:cNvSpPr>
          <p:nvPr/>
        </p:nvSpPr>
        <p:spPr>
          <a:xfrm>
            <a:off x="0" y="0"/>
            <a:ext cx="9144000" cy="762000"/>
          </a:xfrm>
          <a:prstGeom prst="rect">
            <a:avLst/>
          </a:prstGeom>
        </p:spPr>
        <p:txBody>
          <a:bodyPr anchor="ctr"/>
          <a:lstStyle/>
          <a:p>
            <a:pPr algn="ctr">
              <a:tabLst>
                <a:tab pos="2286000" algn="l"/>
              </a:tabLst>
              <a:defRPr/>
            </a:pPr>
            <a:r>
              <a:rPr lang="it-IT" sz="36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AUTOMATIC POWER FACTOR CONTROLLERS</a:t>
            </a:r>
          </a:p>
        </p:txBody>
      </p:sp>
      <p:sp>
        <p:nvSpPr>
          <p:cNvPr id="7173" name="Oval 3"/>
          <p:cNvSpPr>
            <a:spLocks noChangeArrowheads="1"/>
          </p:cNvSpPr>
          <p:nvPr/>
        </p:nvSpPr>
        <p:spPr bwMode="auto">
          <a:xfrm>
            <a:off x="358775" y="1268413"/>
            <a:ext cx="649288" cy="1189037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717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7175" name="Rectangle 5"/>
          <p:cNvSpPr>
            <a:spLocks noChangeArrowheads="1"/>
          </p:cNvSpPr>
          <p:nvPr/>
        </p:nvSpPr>
        <p:spPr bwMode="auto">
          <a:xfrm>
            <a:off x="457200" y="4572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it-IT" altLang="ru-RU">
                <a:latin typeface="Arial" charset="0"/>
              </a:rPr>
              <a:t/>
            </a:r>
            <a:br>
              <a:rPr lang="it-IT" altLang="ru-RU">
                <a:latin typeface="Arial" charset="0"/>
              </a:rPr>
            </a:br>
            <a:endParaRPr lang="it-IT" altLang="ru-RU">
              <a:latin typeface="Arial" charset="0"/>
            </a:endParaRPr>
          </a:p>
          <a:p>
            <a:pPr eaLnBrk="0" hangingPunct="0"/>
            <a:endParaRPr lang="it-IT" altLang="ru-RU">
              <a:latin typeface="Arial" charset="0"/>
            </a:endParaRPr>
          </a:p>
        </p:txBody>
      </p:sp>
      <p:sp>
        <p:nvSpPr>
          <p:cNvPr id="717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endParaRPr lang="ru-RU" altLang="ru-RU"/>
          </a:p>
        </p:txBody>
      </p:sp>
      <p:pic>
        <p:nvPicPr>
          <p:cNvPr id="7177" name="Immagine 0" descr="DCRL5_DISPLAY3.bmp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3189288"/>
            <a:ext cx="2185988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2484438" y="3176588"/>
            <a:ext cx="637222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>
              <a:defRPr/>
            </a:pPr>
            <a:r>
              <a:rPr lang="en-GB" sz="1600" dirty="0">
                <a:solidFill>
                  <a:srgbClr val="004C80"/>
                </a:solidFill>
                <a:latin typeface="+mn-lt"/>
                <a:cs typeface="+mn-cs"/>
              </a:rPr>
              <a:t>The </a:t>
            </a:r>
            <a:r>
              <a:rPr lang="en-GB" sz="1600" b="1" dirty="0">
                <a:solidFill>
                  <a:srgbClr val="004C80"/>
                </a:solidFill>
                <a:latin typeface="+mn-lt"/>
                <a:cs typeface="+mn-cs"/>
              </a:rPr>
              <a:t>icons</a:t>
            </a:r>
            <a:r>
              <a:rPr lang="en-GB" sz="1600" dirty="0">
                <a:solidFill>
                  <a:srgbClr val="004C80"/>
                </a:solidFill>
                <a:latin typeface="+mn-lt"/>
                <a:cs typeface="+mn-cs"/>
              </a:rPr>
              <a:t> on the </a:t>
            </a:r>
            <a:r>
              <a:rPr lang="en-GB" sz="1600" dirty="0">
                <a:solidFill>
                  <a:srgbClr val="004C80"/>
                </a:solidFill>
                <a:latin typeface="+mn-lt"/>
                <a:cs typeface="+mn-cs"/>
              </a:rPr>
              <a:t>right side of the display </a:t>
            </a:r>
            <a:r>
              <a:rPr lang="en-GB" sz="1600" dirty="0">
                <a:solidFill>
                  <a:srgbClr val="004C80"/>
                </a:solidFill>
                <a:latin typeface="+mn-lt"/>
                <a:cs typeface="+mn-cs"/>
              </a:rPr>
              <a:t>indicate the step </a:t>
            </a:r>
            <a:r>
              <a:rPr lang="en-GB" sz="1600" dirty="0">
                <a:solidFill>
                  <a:srgbClr val="004C80"/>
                </a:solidFill>
                <a:latin typeface="+mn-lt"/>
                <a:cs typeface="+mn-cs"/>
              </a:rPr>
              <a:t>status:</a:t>
            </a:r>
          </a:p>
          <a:p>
            <a:pPr marL="180975" indent="-180975" algn="just">
              <a:buClr>
                <a:srgbClr val="FF0000"/>
              </a:buClr>
              <a:buSzPct val="150000"/>
              <a:buFont typeface="Wingdings" pitchFamily="2" charset="2"/>
              <a:buChar char="§"/>
              <a:defRPr/>
            </a:pPr>
            <a:r>
              <a:rPr lang="en-US" sz="1600" dirty="0">
                <a:solidFill>
                  <a:srgbClr val="004C80"/>
                </a:solidFill>
                <a:latin typeface="+mn-lt"/>
                <a:cs typeface="+mn-cs"/>
              </a:rPr>
              <a:t>The </a:t>
            </a:r>
            <a:r>
              <a:rPr lang="en-US" sz="1600" dirty="0">
                <a:solidFill>
                  <a:srgbClr val="004C80"/>
                </a:solidFill>
                <a:latin typeface="+mn-lt"/>
                <a:cs typeface="+mn-cs"/>
              </a:rPr>
              <a:t>controller displays the imminent connection or disconnection of the steps </a:t>
            </a:r>
            <a:r>
              <a:rPr lang="en-US" sz="1600" dirty="0">
                <a:solidFill>
                  <a:srgbClr val="004C80"/>
                </a:solidFill>
                <a:latin typeface="+mn-lt"/>
                <a:cs typeface="+mn-cs"/>
              </a:rPr>
              <a:t>by their </a:t>
            </a:r>
            <a:r>
              <a:rPr lang="en-US" sz="1600" dirty="0">
                <a:solidFill>
                  <a:srgbClr val="004C80"/>
                </a:solidFill>
                <a:latin typeface="+mn-lt"/>
                <a:cs typeface="+mn-cs"/>
              </a:rPr>
              <a:t>identification number (left</a:t>
            </a:r>
            <a:r>
              <a:rPr lang="en-US" sz="1600" dirty="0">
                <a:solidFill>
                  <a:srgbClr val="004C80"/>
                </a:solidFill>
                <a:latin typeface="+mn-lt"/>
                <a:cs typeface="+mn-cs"/>
              </a:rPr>
              <a:t>) flashing </a:t>
            </a:r>
            <a:endParaRPr lang="en-US" sz="1600" dirty="0">
              <a:solidFill>
                <a:srgbClr val="004C80"/>
              </a:solidFill>
              <a:latin typeface="+mn-lt"/>
              <a:cs typeface="+mn-cs"/>
            </a:endParaRPr>
          </a:p>
          <a:p>
            <a:pPr marL="180975" indent="-180975" algn="just">
              <a:buClr>
                <a:srgbClr val="FF0000"/>
              </a:buClr>
              <a:buSzPct val="150000"/>
              <a:buFont typeface="Wingdings" pitchFamily="2" charset="2"/>
              <a:buChar char="§"/>
              <a:defRPr/>
            </a:pPr>
            <a:r>
              <a:rPr lang="en-US" sz="1600" dirty="0">
                <a:solidFill>
                  <a:srgbClr val="004C80"/>
                </a:solidFill>
                <a:latin typeface="+mn-lt"/>
                <a:cs typeface="+mn-cs"/>
              </a:rPr>
              <a:t>The flashing can last </a:t>
            </a:r>
            <a:r>
              <a:rPr lang="en-US" sz="1600" dirty="0">
                <a:solidFill>
                  <a:srgbClr val="004C80"/>
                </a:solidFill>
                <a:latin typeface="+mn-lt"/>
                <a:cs typeface="+mn-cs"/>
              </a:rPr>
              <a:t>for some time in </a:t>
            </a:r>
            <a:r>
              <a:rPr lang="en-US" sz="1600" dirty="0">
                <a:solidFill>
                  <a:srgbClr val="004C80"/>
                </a:solidFill>
                <a:latin typeface="+mn-lt"/>
                <a:cs typeface="+mn-cs"/>
              </a:rPr>
              <a:t>cases in which the insertion of a step is not possible due to the reconnection time (discharge time of the capacitor</a:t>
            </a:r>
            <a:r>
              <a:rPr lang="en-US" sz="1600" dirty="0">
                <a:solidFill>
                  <a:srgbClr val="004C80"/>
                </a:solidFill>
                <a:latin typeface="+mn-lt"/>
                <a:cs typeface="+mn-cs"/>
              </a:rPr>
              <a:t>).</a:t>
            </a:r>
            <a:endParaRPr lang="en-US" sz="1600" dirty="0">
              <a:solidFill>
                <a:srgbClr val="004C80"/>
              </a:solidFill>
              <a:latin typeface="+mn-lt"/>
              <a:cs typeface="+mn-cs"/>
            </a:endParaRPr>
          </a:p>
        </p:txBody>
      </p:sp>
      <p:sp>
        <p:nvSpPr>
          <p:cNvPr id="7179" name="Oval 3"/>
          <p:cNvSpPr>
            <a:spLocks noChangeArrowheads="1"/>
          </p:cNvSpPr>
          <p:nvPr/>
        </p:nvSpPr>
        <p:spPr bwMode="auto">
          <a:xfrm>
            <a:off x="1727200" y="3249613"/>
            <a:ext cx="541338" cy="576262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endParaRPr lang="ru-RU" altLang="ru-RU"/>
          </a:p>
        </p:txBody>
      </p:sp>
      <p:pic>
        <p:nvPicPr>
          <p:cNvPr id="7180" name="Immagine 15" descr="DCRL5_DISPLAY4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5019675"/>
            <a:ext cx="2195513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1" name="Rectangle 5"/>
          <p:cNvSpPr>
            <a:spLocks noChangeArrowheads="1"/>
          </p:cNvSpPr>
          <p:nvPr/>
        </p:nvSpPr>
        <p:spPr bwMode="auto">
          <a:xfrm>
            <a:off x="2484438" y="5040313"/>
            <a:ext cx="64436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algn="just"/>
            <a:r>
              <a:rPr lang="en-GB" altLang="ru-RU" sz="1600">
                <a:solidFill>
                  <a:srgbClr val="004C80"/>
                </a:solidFill>
              </a:rPr>
              <a:t>When an alarm is generated, the display will show an </a:t>
            </a:r>
            <a:r>
              <a:rPr lang="en-GB" altLang="ru-RU" sz="1600" b="1">
                <a:solidFill>
                  <a:srgbClr val="004C80"/>
                </a:solidFill>
              </a:rPr>
              <a:t>alarm icon</a:t>
            </a:r>
            <a:r>
              <a:rPr lang="en-GB" altLang="ru-RU" sz="1600">
                <a:solidFill>
                  <a:srgbClr val="004C80"/>
                </a:solidFill>
              </a:rPr>
              <a:t>, the code and the description of the alarm in the language selected.</a:t>
            </a:r>
          </a:p>
        </p:txBody>
      </p:sp>
      <p:sp>
        <p:nvSpPr>
          <p:cNvPr id="7182" name="Oval 3"/>
          <p:cNvSpPr>
            <a:spLocks noChangeArrowheads="1"/>
          </p:cNvSpPr>
          <p:nvPr/>
        </p:nvSpPr>
        <p:spPr bwMode="auto">
          <a:xfrm>
            <a:off x="1368425" y="5624513"/>
            <a:ext cx="503238" cy="433387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7183" name="Segnaposto numero diapositiva 18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87B492E-B861-4862-998F-5775A4797B1B}" type="slidenum">
              <a:rPr lang="it-IT" altLang="ru-RU">
                <a:solidFill>
                  <a:schemeClr val="bg1"/>
                </a:solidFill>
              </a:rPr>
              <a:pPr fontAlgn="base">
                <a:spcAft>
                  <a:spcPct val="0"/>
                </a:spcAft>
              </a:pPr>
              <a:t>5</a:t>
            </a:fld>
            <a:endParaRPr lang="it-IT" altLang="ru-RU">
              <a:solidFill>
                <a:schemeClr val="bg1"/>
              </a:solidFill>
            </a:endParaRPr>
          </a:p>
        </p:txBody>
      </p:sp>
      <p:sp>
        <p:nvSpPr>
          <p:cNvPr id="7184" name="Segnaposto data 17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r>
              <a:rPr lang="it-IT" altLang="ru-RU">
                <a:solidFill>
                  <a:schemeClr val="bg1"/>
                </a:solidFill>
              </a:rPr>
              <a:t>M60GB200114</a:t>
            </a:r>
          </a:p>
        </p:txBody>
      </p:sp>
      <p:sp>
        <p:nvSpPr>
          <p:cNvPr id="7185" name="Text Box 2"/>
          <p:cNvSpPr txBox="1">
            <a:spLocks noChangeArrowheads="1"/>
          </p:cNvSpPr>
          <p:nvPr/>
        </p:nvSpPr>
        <p:spPr bwMode="auto">
          <a:xfrm>
            <a:off x="250825" y="836613"/>
            <a:ext cx="40925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en-GB" altLang="ru-RU" sz="2400" b="1">
                <a:solidFill>
                  <a:srgbClr val="004C80"/>
                </a:solidFill>
              </a:rPr>
              <a:t>BACKLIGHT ICON LCD SCREEN</a:t>
            </a: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55013" y="6069013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074"/>
    </mc:Choice>
    <mc:Fallback>
      <p:transition spd="slow" advTm="150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7"/>
          <p:cNvSpPr txBox="1">
            <a:spLocks/>
          </p:cNvSpPr>
          <p:nvPr/>
        </p:nvSpPr>
        <p:spPr>
          <a:xfrm>
            <a:off x="0" y="0"/>
            <a:ext cx="9144000" cy="762000"/>
          </a:xfrm>
          <a:prstGeom prst="rect">
            <a:avLst/>
          </a:prstGeom>
        </p:spPr>
        <p:txBody>
          <a:bodyPr anchor="ctr"/>
          <a:lstStyle/>
          <a:p>
            <a:pPr algn="ctr">
              <a:tabLst>
                <a:tab pos="2286000" algn="l"/>
              </a:tabLst>
              <a:defRPr/>
            </a:pPr>
            <a:r>
              <a:rPr lang="it-IT" sz="36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AUTOMATIC POWER FACTOR CONTROLLERS</a:t>
            </a:r>
          </a:p>
        </p:txBody>
      </p:sp>
      <p:pic>
        <p:nvPicPr>
          <p:cNvPr id="5" name="Immagine 4" descr="IMG_2466.JPG"/>
          <p:cNvPicPr>
            <a:picLocks noChangeAspect="1"/>
          </p:cNvPicPr>
          <p:nvPr/>
        </p:nvPicPr>
        <p:blipFill>
          <a:blip r:embed="rId4" cstate="print">
            <a:lum contrast="30000"/>
          </a:blip>
          <a:srcRect l="14311" t="19082" r="12700" b="16039"/>
          <a:stretch>
            <a:fillRect/>
          </a:stretch>
        </p:blipFill>
        <p:spPr>
          <a:xfrm>
            <a:off x="5616116" y="1508787"/>
            <a:ext cx="2232248" cy="1488165"/>
          </a:xfrm>
          <a:prstGeom prst="roundRect">
            <a:avLst>
              <a:gd name="adj" fmla="val 7778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6" name="Immagine 5" descr="IMG_2467.JPG"/>
          <p:cNvPicPr>
            <a:picLocks noChangeAspect="1"/>
          </p:cNvPicPr>
          <p:nvPr/>
        </p:nvPicPr>
        <p:blipFill>
          <a:blip r:embed="rId5" cstate="print">
            <a:lum bright="-10000" contrast="40000"/>
          </a:blip>
          <a:srcRect l="10940" t="16670" r="9355" b="12481"/>
          <a:stretch>
            <a:fillRect/>
          </a:stretch>
        </p:blipFill>
        <p:spPr>
          <a:xfrm>
            <a:off x="1259632" y="3861048"/>
            <a:ext cx="2268252" cy="1512168"/>
          </a:xfrm>
          <a:prstGeom prst="roundRect">
            <a:avLst>
              <a:gd name="adj" fmla="val 7778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7" name="Immagine 6" descr="IMG_2468.JPG"/>
          <p:cNvPicPr>
            <a:picLocks noChangeAspect="1"/>
          </p:cNvPicPr>
          <p:nvPr/>
        </p:nvPicPr>
        <p:blipFill>
          <a:blip r:embed="rId6" cstate="print">
            <a:lum contrast="30000"/>
          </a:blip>
          <a:srcRect l="7444" t="11943" r="8957" b="10429"/>
          <a:stretch>
            <a:fillRect/>
          </a:stretch>
        </p:blipFill>
        <p:spPr>
          <a:xfrm>
            <a:off x="1320562" y="1484784"/>
            <a:ext cx="2171318" cy="1512168"/>
          </a:xfrm>
          <a:prstGeom prst="roundRect">
            <a:avLst>
              <a:gd name="adj" fmla="val 7778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8198" name="Segnaposto numero diapositiva 8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6C885A0C-43D1-4EAF-AA89-3B79E7F52B15}" type="slidenum">
              <a:rPr lang="it-IT" altLang="ru-RU">
                <a:solidFill>
                  <a:schemeClr val="bg1"/>
                </a:solidFill>
              </a:rPr>
              <a:pPr fontAlgn="base">
                <a:spcAft>
                  <a:spcPct val="0"/>
                </a:spcAft>
              </a:pPr>
              <a:t>6</a:t>
            </a:fld>
            <a:endParaRPr lang="it-IT" altLang="ru-RU">
              <a:solidFill>
                <a:schemeClr val="bg1"/>
              </a:solidFill>
            </a:endParaRPr>
          </a:p>
        </p:txBody>
      </p:sp>
      <p:sp>
        <p:nvSpPr>
          <p:cNvPr id="8199" name="Text Box 2"/>
          <p:cNvSpPr txBox="1">
            <a:spLocks noChangeArrowheads="1"/>
          </p:cNvSpPr>
          <p:nvPr/>
        </p:nvSpPr>
        <p:spPr bwMode="auto">
          <a:xfrm>
            <a:off x="250825" y="836613"/>
            <a:ext cx="29686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en-GB" altLang="ru-RU" sz="2400" b="1">
                <a:solidFill>
                  <a:srgbClr val="004C80"/>
                </a:solidFill>
              </a:rPr>
              <a:t>BACKLIGHT ICON LCD</a:t>
            </a:r>
          </a:p>
        </p:txBody>
      </p:sp>
      <p:sp>
        <p:nvSpPr>
          <p:cNvPr id="8200" name="Rettangolo 12"/>
          <p:cNvSpPr>
            <a:spLocks noChangeArrowheads="1"/>
          </p:cNvSpPr>
          <p:nvPr/>
        </p:nvSpPr>
        <p:spPr bwMode="auto">
          <a:xfrm>
            <a:off x="6192838" y="3095625"/>
            <a:ext cx="10779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en-GB" altLang="ru-RU" b="1">
                <a:solidFill>
                  <a:srgbClr val="004C80"/>
                </a:solidFill>
              </a:rPr>
              <a:t>Bar graph</a:t>
            </a:r>
            <a:endParaRPr lang="en-GB" altLang="ru-RU"/>
          </a:p>
        </p:txBody>
      </p:sp>
      <p:sp>
        <p:nvSpPr>
          <p:cNvPr id="8201" name="Rettangolo 13"/>
          <p:cNvSpPr>
            <a:spLocks noChangeArrowheads="1"/>
          </p:cNvSpPr>
          <p:nvPr/>
        </p:nvSpPr>
        <p:spPr bwMode="auto">
          <a:xfrm>
            <a:off x="1804988" y="3095625"/>
            <a:ext cx="1219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en-GB" altLang="ru-RU" b="1">
                <a:solidFill>
                  <a:srgbClr val="004C80"/>
                </a:solidFill>
              </a:rPr>
              <a:t>Parameters</a:t>
            </a:r>
            <a:endParaRPr lang="en-GB" altLang="ru-RU"/>
          </a:p>
        </p:txBody>
      </p:sp>
      <p:sp>
        <p:nvSpPr>
          <p:cNvPr id="8202" name="Rettangolo 14"/>
          <p:cNvSpPr>
            <a:spLocks noChangeArrowheads="1"/>
          </p:cNvSpPr>
          <p:nvPr/>
        </p:nvSpPr>
        <p:spPr bwMode="auto">
          <a:xfrm>
            <a:off x="1763713" y="5516563"/>
            <a:ext cx="12684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en-GB" altLang="ru-RU" b="1">
                <a:solidFill>
                  <a:srgbClr val="004C80"/>
                </a:solidFill>
              </a:rPr>
              <a:t>Setup menu</a:t>
            </a:r>
            <a:endParaRPr lang="en-GB" altLang="ru-RU"/>
          </a:p>
        </p:txBody>
      </p:sp>
      <p:pic>
        <p:nvPicPr>
          <p:cNvPr id="17" name="Immagine 16" descr="IMG_2471.JPG"/>
          <p:cNvPicPr>
            <a:picLocks noChangeAspect="1"/>
          </p:cNvPicPr>
          <p:nvPr/>
        </p:nvPicPr>
        <p:blipFill>
          <a:blip r:embed="rId7" cstate="print">
            <a:lum bright="-10000" contrast="40000"/>
          </a:blip>
          <a:srcRect l="24412" t="26375" r="25582" b="27950"/>
          <a:stretch>
            <a:fillRect/>
          </a:stretch>
        </p:blipFill>
        <p:spPr>
          <a:xfrm>
            <a:off x="5652120" y="3825044"/>
            <a:ext cx="2255656" cy="1545213"/>
          </a:xfrm>
          <a:prstGeom prst="roundRect">
            <a:avLst>
              <a:gd name="adj" fmla="val 7778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8204" name="Rettangolo 17"/>
          <p:cNvSpPr>
            <a:spLocks noChangeArrowheads="1"/>
          </p:cNvSpPr>
          <p:nvPr/>
        </p:nvSpPr>
        <p:spPr bwMode="auto">
          <a:xfrm>
            <a:off x="6192838" y="5516563"/>
            <a:ext cx="15113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en-GB" altLang="ru-RU" b="1">
                <a:solidFill>
                  <a:srgbClr val="004C80"/>
                </a:solidFill>
              </a:rPr>
              <a:t>Measurements</a:t>
            </a:r>
            <a:endParaRPr lang="en-GB" altLang="ru-RU"/>
          </a:p>
        </p:txBody>
      </p:sp>
      <p:sp>
        <p:nvSpPr>
          <p:cNvPr id="8205" name="Segnaposto data 15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r>
              <a:rPr lang="it-IT" altLang="ru-RU">
                <a:solidFill>
                  <a:schemeClr val="bg1"/>
                </a:solidFill>
              </a:rPr>
              <a:t>M60GB200114</a:t>
            </a:r>
          </a:p>
        </p:txBody>
      </p:sp>
      <p:pic>
        <p:nvPicPr>
          <p:cNvPr id="3" name="Звук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55013" y="6069013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497"/>
    </mc:Choice>
    <mc:Fallback>
      <p:transition spd="slow" advTm="74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magine 10" descr="CX02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8550" y="3752850"/>
            <a:ext cx="3624263" cy="273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olo 17"/>
          <p:cNvSpPr txBox="1">
            <a:spLocks/>
          </p:cNvSpPr>
          <p:nvPr/>
        </p:nvSpPr>
        <p:spPr>
          <a:xfrm>
            <a:off x="0" y="0"/>
            <a:ext cx="9144000" cy="762000"/>
          </a:xfrm>
          <a:prstGeom prst="rect">
            <a:avLst/>
          </a:prstGeom>
        </p:spPr>
        <p:txBody>
          <a:bodyPr anchor="ctr"/>
          <a:lstStyle/>
          <a:p>
            <a:pPr algn="ctr">
              <a:tabLst>
                <a:tab pos="2286000" algn="l"/>
              </a:tabLst>
              <a:defRPr/>
            </a:pPr>
            <a:r>
              <a:rPr lang="it-IT" sz="36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AUTOMATIC POWER FACTOR CONTROLLERS</a:t>
            </a:r>
          </a:p>
        </p:txBody>
      </p:sp>
      <p:pic>
        <p:nvPicPr>
          <p:cNvPr id="9220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2255838"/>
            <a:ext cx="1296988" cy="1173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Text Box 9"/>
          <p:cNvSpPr txBox="1">
            <a:spLocks noChangeArrowheads="1"/>
          </p:cNvSpPr>
          <p:nvPr/>
        </p:nvSpPr>
        <p:spPr bwMode="auto">
          <a:xfrm>
            <a:off x="179388" y="836613"/>
            <a:ext cx="43211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it-IT" altLang="ru-RU" sz="2400" b="1">
                <a:solidFill>
                  <a:srgbClr val="004C80"/>
                </a:solidFill>
              </a:rPr>
              <a:t>OPTICAL PORT ON FRONT</a:t>
            </a:r>
            <a:endParaRPr lang="it-IT" altLang="ru-RU" sz="2400">
              <a:solidFill>
                <a:srgbClr val="004C80"/>
              </a:solidFill>
            </a:endParaRPr>
          </a:p>
        </p:txBody>
      </p:sp>
      <p:sp>
        <p:nvSpPr>
          <p:cNvPr id="9222" name="Rectangle 10"/>
          <p:cNvSpPr>
            <a:spLocks noChangeArrowheads="1"/>
          </p:cNvSpPr>
          <p:nvPr/>
        </p:nvSpPr>
        <p:spPr bwMode="auto">
          <a:xfrm>
            <a:off x="179388" y="1450975"/>
            <a:ext cx="7848600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en-GB" altLang="ru-RU" sz="2000" b="1">
                <a:solidFill>
                  <a:srgbClr val="004C80"/>
                </a:solidFill>
              </a:rPr>
              <a:t>Advantages</a:t>
            </a:r>
            <a:endParaRPr lang="en-GB" altLang="ru-RU" sz="2000">
              <a:solidFill>
                <a:srgbClr val="004C80"/>
              </a:solidFill>
            </a:endParaRPr>
          </a:p>
          <a:p>
            <a:pPr>
              <a:buClr>
                <a:srgbClr val="FF0000"/>
              </a:buClr>
              <a:buSzPct val="150000"/>
              <a:buFontTx/>
              <a:buChar char="•"/>
            </a:pPr>
            <a:r>
              <a:rPr lang="en-GB" altLang="ru-RU" sz="2000">
                <a:solidFill>
                  <a:srgbClr val="004C80"/>
                </a:solidFill>
              </a:rPr>
              <a:t>No need to disconnect the panel power supply to connect with the device</a:t>
            </a:r>
          </a:p>
          <a:p>
            <a:pPr>
              <a:buClr>
                <a:srgbClr val="FF0000"/>
              </a:buClr>
              <a:buSzPct val="150000"/>
            </a:pPr>
            <a:endParaRPr lang="en-GB" altLang="ru-RU" sz="2000">
              <a:solidFill>
                <a:srgbClr val="004C80"/>
              </a:solidFill>
            </a:endParaRPr>
          </a:p>
          <a:p>
            <a:pPr>
              <a:buClr>
                <a:srgbClr val="FF0000"/>
              </a:buClr>
              <a:buSzPct val="150000"/>
              <a:buFontTx/>
              <a:buChar char="•"/>
            </a:pPr>
            <a:r>
              <a:rPr lang="en-GB" altLang="ru-RU" sz="2000">
                <a:solidFill>
                  <a:srgbClr val="004C80"/>
                </a:solidFill>
              </a:rPr>
              <a:t>Electrical safety (no physical connection)</a:t>
            </a:r>
          </a:p>
          <a:p>
            <a:pPr>
              <a:buClr>
                <a:srgbClr val="FF0000"/>
              </a:buClr>
              <a:buSzPct val="150000"/>
            </a:pPr>
            <a:endParaRPr lang="en-GB" altLang="ru-RU" sz="2000">
              <a:solidFill>
                <a:srgbClr val="004C80"/>
              </a:solidFill>
            </a:endParaRPr>
          </a:p>
          <a:p>
            <a:pPr>
              <a:buClr>
                <a:srgbClr val="FF0000"/>
              </a:buClr>
              <a:buSzPct val="150000"/>
              <a:buFontTx/>
              <a:buChar char="•"/>
            </a:pPr>
            <a:r>
              <a:rPr lang="en-GB" altLang="ru-RU" sz="2000">
                <a:solidFill>
                  <a:srgbClr val="004C80"/>
                </a:solidFill>
              </a:rPr>
              <a:t>Easy access to the unit from the front.</a:t>
            </a:r>
          </a:p>
          <a:p>
            <a:pPr>
              <a:buClr>
                <a:srgbClr val="FF0000"/>
              </a:buClr>
              <a:buSzPct val="150000"/>
              <a:buFontTx/>
              <a:buChar char="•"/>
            </a:pPr>
            <a:endParaRPr lang="en-GB" altLang="ru-RU" sz="2000">
              <a:solidFill>
                <a:srgbClr val="004C80"/>
              </a:solidFill>
            </a:endParaRPr>
          </a:p>
        </p:txBody>
      </p:sp>
      <p:pic>
        <p:nvPicPr>
          <p:cNvPr id="9223" name="Immagine 11" descr="CAVO USB 001.ep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542" t="54167" r="3694" b="16667"/>
          <a:stretch>
            <a:fillRect/>
          </a:stretch>
        </p:blipFill>
        <p:spPr bwMode="auto">
          <a:xfrm>
            <a:off x="1008063" y="4292600"/>
            <a:ext cx="2776537" cy="162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4" name="Rettangolo 12"/>
          <p:cNvSpPr>
            <a:spLocks noChangeArrowheads="1"/>
          </p:cNvSpPr>
          <p:nvPr/>
        </p:nvSpPr>
        <p:spPr bwMode="auto">
          <a:xfrm>
            <a:off x="1304925" y="3789363"/>
            <a:ext cx="26590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en-GB" altLang="ru-RU" b="1">
                <a:solidFill>
                  <a:srgbClr val="004C80"/>
                </a:solidFill>
              </a:rPr>
              <a:t>CX01 – IR to USB converter</a:t>
            </a:r>
            <a:endParaRPr lang="en-GB" altLang="ru-RU" b="1"/>
          </a:p>
        </p:txBody>
      </p:sp>
      <p:sp>
        <p:nvSpPr>
          <p:cNvPr id="9225" name="Rettangolo 13"/>
          <p:cNvSpPr>
            <a:spLocks noChangeArrowheads="1"/>
          </p:cNvSpPr>
          <p:nvPr/>
        </p:nvSpPr>
        <p:spPr bwMode="auto">
          <a:xfrm>
            <a:off x="5508625" y="3789363"/>
            <a:ext cx="243363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en-GB" altLang="ru-RU" b="1">
                <a:solidFill>
                  <a:srgbClr val="004C80"/>
                </a:solidFill>
              </a:rPr>
              <a:t>CX02 - IR to Wi-Fi dongle</a:t>
            </a:r>
          </a:p>
        </p:txBody>
      </p:sp>
      <p:sp>
        <p:nvSpPr>
          <p:cNvPr id="9226" name="Segnaposto numero diapositiva 1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A6D64058-197F-4174-B505-CD6E54BFA4CF}" type="slidenum">
              <a:rPr lang="it-IT" altLang="ru-RU">
                <a:solidFill>
                  <a:schemeClr val="bg1"/>
                </a:solidFill>
              </a:rPr>
              <a:pPr fontAlgn="base">
                <a:spcAft>
                  <a:spcPct val="0"/>
                </a:spcAft>
              </a:pPr>
              <a:t>7</a:t>
            </a:fld>
            <a:endParaRPr lang="it-IT" altLang="ru-RU">
              <a:solidFill>
                <a:schemeClr val="bg1"/>
              </a:solidFill>
            </a:endParaRPr>
          </a:p>
        </p:txBody>
      </p:sp>
      <p:sp>
        <p:nvSpPr>
          <p:cNvPr id="9227" name="Segnaposto data 15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r>
              <a:rPr lang="it-IT" altLang="ru-RU">
                <a:solidFill>
                  <a:schemeClr val="bg1"/>
                </a:solidFill>
              </a:rPr>
              <a:t>M60GB200114</a:t>
            </a: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55013" y="6069013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372"/>
    </mc:Choice>
    <mc:Fallback>
      <p:transition spd="slow" advTm="73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3584575"/>
            <a:ext cx="1516063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2" descr="cx0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873125"/>
            <a:ext cx="1903413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1" descr="cx0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6350" y="4797425"/>
            <a:ext cx="2271713" cy="170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27" descr="wifi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2475" y="6021388"/>
            <a:ext cx="1079500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28" descr="wifi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2475" y="5624513"/>
            <a:ext cx="385763" cy="33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29" descr="usb-devil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463" y="3800475"/>
            <a:ext cx="5302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8" name="Rectangle 30"/>
          <p:cNvSpPr>
            <a:spLocks noChangeArrowheads="1"/>
          </p:cNvSpPr>
          <p:nvPr/>
        </p:nvSpPr>
        <p:spPr bwMode="auto">
          <a:xfrm>
            <a:off x="6840538" y="1881188"/>
            <a:ext cx="7207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it-IT" altLang="ru-RU" b="1">
                <a:solidFill>
                  <a:srgbClr val="004C80"/>
                </a:solidFill>
              </a:rPr>
              <a:t>CX01</a:t>
            </a:r>
          </a:p>
        </p:txBody>
      </p:sp>
      <p:sp>
        <p:nvSpPr>
          <p:cNvPr id="10249" name="Rectangle 31"/>
          <p:cNvSpPr>
            <a:spLocks noChangeArrowheads="1"/>
          </p:cNvSpPr>
          <p:nvPr/>
        </p:nvSpPr>
        <p:spPr bwMode="auto">
          <a:xfrm>
            <a:off x="5472113" y="5300663"/>
            <a:ext cx="7207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it-IT" altLang="ru-RU" b="1">
                <a:solidFill>
                  <a:srgbClr val="004C80"/>
                </a:solidFill>
              </a:rPr>
              <a:t>CX02</a:t>
            </a:r>
          </a:p>
        </p:txBody>
      </p:sp>
      <p:pic>
        <p:nvPicPr>
          <p:cNvPr id="10250" name="Picture 3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4041775"/>
            <a:ext cx="1001713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1" name="Picture 34" descr="wifi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4940300"/>
            <a:ext cx="215900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2" name="Picture 35" descr="wifi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463" y="4232275"/>
            <a:ext cx="4286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3" name="Picture 36" descr="usb-devil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4138" y="2492375"/>
            <a:ext cx="431800" cy="32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4" name="Line 37"/>
          <p:cNvSpPr>
            <a:spLocks noChangeShapeType="1"/>
          </p:cNvSpPr>
          <p:nvPr/>
        </p:nvSpPr>
        <p:spPr bwMode="auto">
          <a:xfrm flipV="1">
            <a:off x="7164388" y="2565400"/>
            <a:ext cx="468312" cy="1295400"/>
          </a:xfrm>
          <a:prstGeom prst="line">
            <a:avLst/>
          </a:prstGeom>
          <a:noFill/>
          <a:ln w="15875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255" name="Line 38"/>
          <p:cNvSpPr>
            <a:spLocks noChangeShapeType="1"/>
          </p:cNvSpPr>
          <p:nvPr/>
        </p:nvSpPr>
        <p:spPr bwMode="auto">
          <a:xfrm flipV="1">
            <a:off x="6300788" y="5121275"/>
            <a:ext cx="1800225" cy="828675"/>
          </a:xfrm>
          <a:prstGeom prst="line">
            <a:avLst/>
          </a:prstGeom>
          <a:noFill/>
          <a:ln w="15875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256" name="Line 39"/>
          <p:cNvSpPr>
            <a:spLocks noChangeShapeType="1"/>
          </p:cNvSpPr>
          <p:nvPr/>
        </p:nvSpPr>
        <p:spPr bwMode="auto">
          <a:xfrm flipH="1">
            <a:off x="6264275" y="4581525"/>
            <a:ext cx="720725" cy="1187450"/>
          </a:xfrm>
          <a:prstGeom prst="line">
            <a:avLst/>
          </a:prstGeom>
          <a:noFill/>
          <a:ln w="15875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1" name="Titolo 17"/>
          <p:cNvSpPr txBox="1">
            <a:spLocks/>
          </p:cNvSpPr>
          <p:nvPr/>
        </p:nvSpPr>
        <p:spPr>
          <a:xfrm>
            <a:off x="0" y="0"/>
            <a:ext cx="9144000" cy="762000"/>
          </a:xfrm>
          <a:prstGeom prst="rect">
            <a:avLst/>
          </a:prstGeom>
        </p:spPr>
        <p:txBody>
          <a:bodyPr anchor="ctr"/>
          <a:lstStyle/>
          <a:p>
            <a:pPr algn="ctr">
              <a:tabLst>
                <a:tab pos="2286000" algn="l"/>
              </a:tabLst>
              <a:defRPr/>
            </a:pPr>
            <a:r>
              <a:rPr lang="it-IT" sz="36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AUTOMATIC POWER FACTOR CONTROLLERS</a:t>
            </a:r>
          </a:p>
        </p:txBody>
      </p:sp>
      <p:sp>
        <p:nvSpPr>
          <p:cNvPr id="10258" name="Rectangle 22"/>
          <p:cNvSpPr>
            <a:spLocks noChangeArrowheads="1"/>
          </p:cNvSpPr>
          <p:nvPr/>
        </p:nvSpPr>
        <p:spPr bwMode="auto">
          <a:xfrm>
            <a:off x="287338" y="4365625"/>
            <a:ext cx="4572000" cy="93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en-GB" altLang="ru-RU" b="1">
                <a:solidFill>
                  <a:srgbClr val="004C80"/>
                </a:solidFill>
              </a:rPr>
              <a:t>Using CX02 (WiFi), the following is possible:</a:t>
            </a:r>
          </a:p>
          <a:p>
            <a:pPr>
              <a:buClr>
                <a:srgbClr val="FF3300"/>
              </a:buClr>
              <a:buSzPct val="150000"/>
              <a:buFontTx/>
              <a:buChar char="•"/>
            </a:pPr>
            <a:r>
              <a:rPr lang="en-GB" altLang="ru-RU">
                <a:solidFill>
                  <a:srgbClr val="004C80"/>
                </a:solidFill>
              </a:rPr>
              <a:t>Project upload/download </a:t>
            </a:r>
          </a:p>
          <a:p>
            <a:pPr>
              <a:buClr>
                <a:srgbClr val="FF3300"/>
              </a:buClr>
              <a:buSzPct val="150000"/>
              <a:buFontTx/>
              <a:buChar char="•"/>
            </a:pPr>
            <a:r>
              <a:rPr lang="en-GB" altLang="ru-RU">
                <a:solidFill>
                  <a:srgbClr val="004C80"/>
                </a:solidFill>
              </a:rPr>
              <a:t>Controller cloning.</a:t>
            </a:r>
          </a:p>
        </p:txBody>
      </p:sp>
      <p:sp>
        <p:nvSpPr>
          <p:cNvPr id="10259" name="Rectangle 23"/>
          <p:cNvSpPr>
            <a:spLocks noChangeArrowheads="1"/>
          </p:cNvSpPr>
          <p:nvPr/>
        </p:nvSpPr>
        <p:spPr bwMode="auto">
          <a:xfrm>
            <a:off x="250825" y="1916113"/>
            <a:ext cx="4608513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en-GB" altLang="ru-RU" b="1">
                <a:solidFill>
                  <a:srgbClr val="004C80"/>
                </a:solidFill>
              </a:rPr>
              <a:t>PC link through USB (CX01) or WiFi (CX02) for:</a:t>
            </a:r>
            <a:endParaRPr lang="en-GB" altLang="ru-RU">
              <a:solidFill>
                <a:srgbClr val="004C80"/>
              </a:solidFill>
            </a:endParaRPr>
          </a:p>
          <a:p>
            <a:pPr>
              <a:buClr>
                <a:srgbClr val="FF3300"/>
              </a:buClr>
              <a:buSzPct val="150000"/>
              <a:buFontTx/>
              <a:buChar char="•"/>
            </a:pPr>
            <a:r>
              <a:rPr lang="en-GB" altLang="ru-RU">
                <a:solidFill>
                  <a:srgbClr val="004C80"/>
                </a:solidFill>
              </a:rPr>
              <a:t>Programming</a:t>
            </a:r>
          </a:p>
          <a:p>
            <a:pPr>
              <a:buClr>
                <a:srgbClr val="FF3300"/>
              </a:buClr>
              <a:buSzPct val="150000"/>
              <a:buFontTx/>
              <a:buChar char="•"/>
            </a:pPr>
            <a:r>
              <a:rPr lang="en-GB" altLang="ru-RU">
                <a:solidFill>
                  <a:srgbClr val="004C80"/>
                </a:solidFill>
              </a:rPr>
              <a:t>Diagnostics</a:t>
            </a:r>
          </a:p>
          <a:p>
            <a:pPr>
              <a:buClr>
                <a:srgbClr val="FF3300"/>
              </a:buClr>
              <a:buSzPct val="150000"/>
              <a:buFontTx/>
              <a:buChar char="•"/>
            </a:pPr>
            <a:r>
              <a:rPr lang="en-GB" altLang="ru-RU">
                <a:solidFill>
                  <a:srgbClr val="004C80"/>
                </a:solidFill>
              </a:rPr>
              <a:t>Data downloading</a:t>
            </a:r>
          </a:p>
          <a:p>
            <a:pPr>
              <a:buClr>
                <a:srgbClr val="FF3300"/>
              </a:buClr>
              <a:buSzPct val="150000"/>
              <a:buFontTx/>
              <a:buChar char="•"/>
            </a:pPr>
            <a:r>
              <a:rPr lang="en-GB" altLang="ru-RU">
                <a:solidFill>
                  <a:srgbClr val="004C80"/>
                </a:solidFill>
              </a:rPr>
              <a:t>Firmware upgrade.</a:t>
            </a:r>
          </a:p>
        </p:txBody>
      </p:sp>
      <p:sp>
        <p:nvSpPr>
          <p:cNvPr id="10260" name="Text Box 24"/>
          <p:cNvSpPr txBox="1">
            <a:spLocks noChangeArrowheads="1"/>
          </p:cNvSpPr>
          <p:nvPr/>
        </p:nvSpPr>
        <p:spPr bwMode="auto">
          <a:xfrm>
            <a:off x="250825" y="908050"/>
            <a:ext cx="43211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en-GB" altLang="ru-RU" b="1">
                <a:solidFill>
                  <a:srgbClr val="004C80"/>
                </a:solidFill>
              </a:rPr>
              <a:t>OPTICAL PORT ON FRONT</a:t>
            </a:r>
            <a:endParaRPr lang="en-GB" altLang="ru-RU">
              <a:solidFill>
                <a:srgbClr val="004C80"/>
              </a:solidFill>
            </a:endParaRPr>
          </a:p>
        </p:txBody>
      </p:sp>
      <p:sp>
        <p:nvSpPr>
          <p:cNvPr id="10261" name="Segnaposto numero diapositiva 25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25AEDEB3-E649-4EDC-948B-053B9E9B4848}" type="slidenum">
              <a:rPr lang="it-IT" altLang="ru-RU">
                <a:solidFill>
                  <a:schemeClr val="bg1"/>
                </a:solidFill>
              </a:rPr>
              <a:pPr fontAlgn="base">
                <a:spcAft>
                  <a:spcPct val="0"/>
                </a:spcAft>
              </a:pPr>
              <a:t>8</a:t>
            </a:fld>
            <a:endParaRPr lang="it-IT" altLang="ru-RU">
              <a:solidFill>
                <a:schemeClr val="bg1"/>
              </a:solidFill>
            </a:endParaRPr>
          </a:p>
        </p:txBody>
      </p:sp>
      <p:sp>
        <p:nvSpPr>
          <p:cNvPr id="10262" name="Segnaposto data 2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r>
              <a:rPr lang="it-IT" altLang="ru-RU">
                <a:solidFill>
                  <a:schemeClr val="bg1"/>
                </a:solidFill>
              </a:rPr>
              <a:t>M60GB200114</a:t>
            </a: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8355013" y="6069013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266"/>
    </mc:Choice>
    <mc:Fallback>
      <p:transition spd="slow" advTm="82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7"/>
          <p:cNvSpPr txBox="1">
            <a:spLocks/>
          </p:cNvSpPr>
          <p:nvPr/>
        </p:nvSpPr>
        <p:spPr>
          <a:xfrm>
            <a:off x="0" y="0"/>
            <a:ext cx="9144000" cy="762000"/>
          </a:xfrm>
          <a:prstGeom prst="rect">
            <a:avLst/>
          </a:prstGeom>
        </p:spPr>
        <p:txBody>
          <a:bodyPr anchor="ctr"/>
          <a:lstStyle/>
          <a:p>
            <a:pPr algn="ctr">
              <a:tabLst>
                <a:tab pos="2286000" algn="l"/>
              </a:tabLst>
              <a:defRPr/>
            </a:pPr>
            <a:r>
              <a:rPr lang="it-IT" sz="36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AUTOMATIC POWER FACTOR CONTROLLERS</a:t>
            </a:r>
          </a:p>
        </p:txBody>
      </p:sp>
      <p:sp>
        <p:nvSpPr>
          <p:cNvPr id="11267" name="Text Box 2"/>
          <p:cNvSpPr txBox="1">
            <a:spLocks noChangeArrowheads="1"/>
          </p:cNvSpPr>
          <p:nvPr/>
        </p:nvSpPr>
        <p:spPr bwMode="auto">
          <a:xfrm>
            <a:off x="250825" y="908050"/>
            <a:ext cx="584993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en-GB" altLang="ru-RU" b="1">
                <a:solidFill>
                  <a:srgbClr val="004C80"/>
                </a:solidFill>
              </a:rPr>
              <a:t>DIMENSIONS</a:t>
            </a:r>
          </a:p>
          <a:p>
            <a:pPr>
              <a:buClr>
                <a:srgbClr val="FF3300"/>
              </a:buClr>
              <a:buSzPct val="150000"/>
              <a:buFontTx/>
              <a:buChar char="•"/>
            </a:pPr>
            <a:r>
              <a:rPr lang="en-GB" altLang="ru-RU">
                <a:solidFill>
                  <a:srgbClr val="004C80"/>
                </a:solidFill>
              </a:rPr>
              <a:t>Front panel: 96x96mm</a:t>
            </a:r>
          </a:p>
          <a:p>
            <a:pPr>
              <a:buClr>
                <a:srgbClr val="FF3300"/>
              </a:buClr>
              <a:buSzPct val="150000"/>
              <a:buFontTx/>
              <a:buChar char="•"/>
            </a:pPr>
            <a:r>
              <a:rPr lang="en-GB" altLang="ru-RU">
                <a:solidFill>
                  <a:srgbClr val="004C80"/>
                </a:solidFill>
              </a:rPr>
              <a:t>Depth: 65mm (with or without modules)</a:t>
            </a:r>
            <a:r>
              <a:rPr lang="en-GB" altLang="ru-RU" sz="1000">
                <a:solidFill>
                  <a:srgbClr val="004C80"/>
                </a:solidFill>
              </a:rPr>
              <a:t>.</a:t>
            </a:r>
            <a:endParaRPr lang="en-GB" altLang="ru-RU">
              <a:solidFill>
                <a:srgbClr val="004C80"/>
              </a:solidFill>
            </a:endParaRPr>
          </a:p>
        </p:txBody>
      </p:sp>
      <p:sp>
        <p:nvSpPr>
          <p:cNvPr id="1126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endParaRPr lang="ru-RU" altLang="ru-RU"/>
          </a:p>
        </p:txBody>
      </p:sp>
      <p:pic>
        <p:nvPicPr>
          <p:cNvPr id="11269" name="Immagine 10" descr="dimensioni dcrl5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" y="1844675"/>
            <a:ext cx="7543800" cy="4446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0" name="Segnaposto numero diapositiva 8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F3A88724-01C2-4674-ABAA-CCFFC560CC5C}" type="slidenum">
              <a:rPr lang="it-IT" altLang="ru-RU">
                <a:solidFill>
                  <a:schemeClr val="bg1"/>
                </a:solidFill>
              </a:rPr>
              <a:pPr fontAlgn="base">
                <a:spcAft>
                  <a:spcPct val="0"/>
                </a:spcAft>
              </a:pPr>
              <a:t>9</a:t>
            </a:fld>
            <a:endParaRPr lang="it-IT" altLang="ru-RU">
              <a:solidFill>
                <a:schemeClr val="bg1"/>
              </a:solidFill>
            </a:endParaRPr>
          </a:p>
        </p:txBody>
      </p:sp>
      <p:sp>
        <p:nvSpPr>
          <p:cNvPr id="11271" name="Segnaposto data 7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r>
              <a:rPr lang="it-IT" altLang="ru-RU">
                <a:solidFill>
                  <a:schemeClr val="bg1"/>
                </a:solidFill>
              </a:rPr>
              <a:t>M60GB200114</a:t>
            </a: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55013" y="6069013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99"/>
    </mc:Choice>
    <mc:Fallback>
      <p:transition spd="slow" advTm="43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magine 5" descr="EXP1010.wm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981075"/>
            <a:ext cx="1736725" cy="241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Immagine 7" descr="back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2495550"/>
            <a:ext cx="2952750" cy="283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olo 17"/>
          <p:cNvSpPr txBox="1">
            <a:spLocks/>
          </p:cNvSpPr>
          <p:nvPr/>
        </p:nvSpPr>
        <p:spPr>
          <a:xfrm>
            <a:off x="0" y="0"/>
            <a:ext cx="9144000" cy="762000"/>
          </a:xfrm>
          <a:prstGeom prst="rect">
            <a:avLst/>
          </a:prstGeom>
        </p:spPr>
        <p:txBody>
          <a:bodyPr anchor="ctr"/>
          <a:lstStyle/>
          <a:p>
            <a:pPr algn="ctr">
              <a:tabLst>
                <a:tab pos="2286000" algn="l"/>
              </a:tabLst>
              <a:defRPr/>
            </a:pPr>
            <a:r>
              <a:rPr lang="it-IT" sz="36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AUTOMATIC POWER FACTOR CONTROLLERS</a:t>
            </a:r>
          </a:p>
        </p:txBody>
      </p:sp>
      <p:sp>
        <p:nvSpPr>
          <p:cNvPr id="12293" name="Text Box 8"/>
          <p:cNvSpPr txBox="1">
            <a:spLocks noChangeArrowheads="1"/>
          </p:cNvSpPr>
          <p:nvPr/>
        </p:nvSpPr>
        <p:spPr bwMode="auto">
          <a:xfrm>
            <a:off x="395288" y="944563"/>
            <a:ext cx="4427537" cy="554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342900" indent="-34290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en-GB" altLang="ru-RU" b="1">
                <a:solidFill>
                  <a:srgbClr val="004C80"/>
                </a:solidFill>
              </a:rPr>
              <a:t>EXPANSION MODULES</a:t>
            </a:r>
          </a:p>
          <a:p>
            <a:pPr>
              <a:buClr>
                <a:srgbClr val="FF0000"/>
              </a:buClr>
              <a:buSzPct val="150000"/>
              <a:buFont typeface="Arial" charset="0"/>
              <a:buChar char="•"/>
            </a:pPr>
            <a:r>
              <a:rPr lang="en-GB" altLang="ru-RU">
                <a:solidFill>
                  <a:srgbClr val="004C80"/>
                </a:solidFill>
              </a:rPr>
              <a:t>Plug-in connection at the back of the base unit</a:t>
            </a:r>
          </a:p>
          <a:p>
            <a:pPr>
              <a:buClr>
                <a:srgbClr val="FF0000"/>
              </a:buClr>
              <a:buSzPct val="150000"/>
              <a:buFont typeface="Arial" charset="0"/>
              <a:buChar char="•"/>
            </a:pPr>
            <a:r>
              <a:rPr lang="en-GB" altLang="ru-RU">
                <a:solidFill>
                  <a:srgbClr val="004C80"/>
                </a:solidFill>
              </a:rPr>
              <a:t>Power supplied by the base unit</a:t>
            </a:r>
          </a:p>
          <a:p>
            <a:pPr lvl="1">
              <a:buClr>
                <a:srgbClr val="FF0000"/>
              </a:buClr>
              <a:buSzPct val="150000"/>
              <a:buFont typeface="Arial" charset="0"/>
              <a:buChar char="•"/>
            </a:pPr>
            <a:r>
              <a:rPr lang="en-GB" altLang="ru-RU">
                <a:solidFill>
                  <a:srgbClr val="004C80"/>
                </a:solidFill>
              </a:rPr>
              <a:t>Increase the number of outputs </a:t>
            </a:r>
          </a:p>
          <a:p>
            <a:pPr>
              <a:buClr>
                <a:srgbClr val="FF0000"/>
              </a:buClr>
              <a:buSzPct val="150000"/>
              <a:buFont typeface="Arial" charset="0"/>
              <a:buChar char="•"/>
            </a:pPr>
            <a:r>
              <a:rPr lang="en-GB" altLang="ru-RU">
                <a:solidFill>
                  <a:srgbClr val="004C80"/>
                </a:solidFill>
              </a:rPr>
              <a:t>Add communication features.</a:t>
            </a:r>
          </a:p>
          <a:p>
            <a:pPr>
              <a:spcBef>
                <a:spcPts val="1200"/>
              </a:spcBef>
              <a:buClr>
                <a:srgbClr val="FF3300"/>
              </a:buClr>
              <a:buSzPct val="150000"/>
            </a:pPr>
            <a:r>
              <a:rPr lang="en-GB" altLang="ru-RU" b="1">
                <a:solidFill>
                  <a:srgbClr val="004C80"/>
                </a:solidFill>
              </a:rPr>
              <a:t>Additional steps</a:t>
            </a:r>
          </a:p>
          <a:p>
            <a:pPr>
              <a:buClr>
                <a:srgbClr val="FF0000"/>
              </a:buClr>
              <a:buSzPct val="150000"/>
              <a:buFont typeface="Arial" charset="0"/>
              <a:buChar char="•"/>
            </a:pPr>
            <a:r>
              <a:rPr lang="en-GB" altLang="ru-RU">
                <a:solidFill>
                  <a:srgbClr val="004C80"/>
                </a:solidFill>
              </a:rPr>
              <a:t>EXP10 06: </a:t>
            </a:r>
          </a:p>
          <a:p>
            <a:pPr>
              <a:buClr>
                <a:srgbClr val="FF0000"/>
              </a:buClr>
              <a:buSzPct val="150000"/>
            </a:pPr>
            <a:r>
              <a:rPr lang="en-GB" altLang="ru-RU">
                <a:solidFill>
                  <a:srgbClr val="004C80"/>
                </a:solidFill>
              </a:rPr>
              <a:t>	2  415 VAC 1,5A relays</a:t>
            </a:r>
          </a:p>
          <a:p>
            <a:pPr>
              <a:buClr>
                <a:srgbClr val="FF0000"/>
              </a:buClr>
              <a:buSzPct val="150000"/>
            </a:pPr>
            <a:r>
              <a:rPr lang="en-GB" altLang="ru-RU">
                <a:solidFill>
                  <a:srgbClr val="004C80"/>
                </a:solidFill>
              </a:rPr>
              <a:t>	NO and COM contacts for each output.</a:t>
            </a:r>
          </a:p>
          <a:p>
            <a:pPr>
              <a:spcBef>
                <a:spcPts val="1200"/>
              </a:spcBef>
              <a:buClr>
                <a:srgbClr val="FF3300"/>
              </a:buClr>
              <a:buSzPct val="150000"/>
            </a:pPr>
            <a:r>
              <a:rPr lang="en-GB" altLang="ru-RU" b="1">
                <a:solidFill>
                  <a:srgbClr val="004C80"/>
                </a:solidFill>
              </a:rPr>
              <a:t>Digital output modules</a:t>
            </a:r>
          </a:p>
          <a:p>
            <a:pPr>
              <a:buClr>
                <a:srgbClr val="FF0000"/>
              </a:buClr>
              <a:buSzPct val="150000"/>
              <a:buFont typeface="Arial" charset="0"/>
              <a:buChar char="•"/>
            </a:pPr>
            <a:r>
              <a:rPr lang="en-GB" altLang="ru-RU">
                <a:solidFill>
                  <a:srgbClr val="004C80"/>
                </a:solidFill>
              </a:rPr>
              <a:t>EXP10 03: </a:t>
            </a:r>
          </a:p>
          <a:p>
            <a:pPr>
              <a:buClr>
                <a:srgbClr val="FF0000"/>
              </a:buClr>
              <a:buSzPct val="150000"/>
            </a:pPr>
            <a:r>
              <a:rPr lang="en-GB" altLang="ru-RU">
                <a:solidFill>
                  <a:srgbClr val="004C80"/>
                </a:solidFill>
              </a:rPr>
              <a:t>	2 250VAC 5A relays</a:t>
            </a:r>
          </a:p>
          <a:p>
            <a:pPr>
              <a:buClr>
                <a:srgbClr val="FF0000"/>
              </a:buClr>
              <a:buSzPct val="150000"/>
            </a:pPr>
            <a:r>
              <a:rPr lang="en-GB" altLang="ru-RU">
                <a:solidFill>
                  <a:srgbClr val="004C80"/>
                </a:solidFill>
              </a:rPr>
              <a:t>	NC, NO and COM contacts for each output.</a:t>
            </a:r>
          </a:p>
          <a:p>
            <a:pPr>
              <a:spcBef>
                <a:spcPts val="1200"/>
              </a:spcBef>
              <a:buClr>
                <a:srgbClr val="FF3300"/>
              </a:buClr>
              <a:buSzPct val="150000"/>
            </a:pPr>
            <a:r>
              <a:rPr lang="en-GB" altLang="ru-RU" b="1">
                <a:solidFill>
                  <a:srgbClr val="004C80"/>
                </a:solidFill>
              </a:rPr>
              <a:t>Communication modules</a:t>
            </a:r>
          </a:p>
          <a:p>
            <a:pPr>
              <a:lnSpc>
                <a:spcPct val="50000"/>
              </a:lnSpc>
              <a:spcBef>
                <a:spcPct val="50000"/>
              </a:spcBef>
              <a:buClr>
                <a:srgbClr val="FF0000"/>
              </a:buClr>
              <a:buSzPct val="150000"/>
              <a:buFont typeface="Arial" charset="0"/>
              <a:buChar char="•"/>
            </a:pPr>
            <a:r>
              <a:rPr lang="en-GB" altLang="ru-RU">
                <a:solidFill>
                  <a:srgbClr val="004C80"/>
                </a:solidFill>
              </a:rPr>
              <a:t>EXP1010 – Opto-isolated USB interface </a:t>
            </a:r>
          </a:p>
          <a:p>
            <a:pPr>
              <a:lnSpc>
                <a:spcPct val="50000"/>
              </a:lnSpc>
              <a:spcBef>
                <a:spcPct val="50000"/>
              </a:spcBef>
              <a:buClr>
                <a:srgbClr val="FF0000"/>
              </a:buClr>
              <a:buSzPct val="150000"/>
              <a:buFont typeface="Arial" charset="0"/>
              <a:buChar char="•"/>
            </a:pPr>
            <a:r>
              <a:rPr lang="en-GB" altLang="ru-RU">
                <a:solidFill>
                  <a:srgbClr val="004C80"/>
                </a:solidFill>
              </a:rPr>
              <a:t>EXP1011 – Opto-isolated RS232 interface</a:t>
            </a:r>
          </a:p>
          <a:p>
            <a:pPr>
              <a:lnSpc>
                <a:spcPct val="50000"/>
              </a:lnSpc>
              <a:spcBef>
                <a:spcPct val="50000"/>
              </a:spcBef>
              <a:buClr>
                <a:srgbClr val="FF0000"/>
              </a:buClr>
              <a:buSzPct val="150000"/>
              <a:buFont typeface="Arial" charset="0"/>
              <a:buChar char="•"/>
            </a:pPr>
            <a:r>
              <a:rPr lang="en-GB" altLang="ru-RU">
                <a:solidFill>
                  <a:srgbClr val="004C80"/>
                </a:solidFill>
              </a:rPr>
              <a:t>EXP1012 – Opto-isolated RS485 interface.</a:t>
            </a:r>
          </a:p>
          <a:p>
            <a:endParaRPr lang="en-GB" altLang="ru-RU" b="1">
              <a:solidFill>
                <a:srgbClr val="004C80"/>
              </a:solidFill>
            </a:endParaRPr>
          </a:p>
        </p:txBody>
      </p:sp>
      <p:sp>
        <p:nvSpPr>
          <p:cNvPr id="12294" name="Line 10"/>
          <p:cNvSpPr>
            <a:spLocks noChangeShapeType="1"/>
          </p:cNvSpPr>
          <p:nvPr/>
        </p:nvSpPr>
        <p:spPr bwMode="auto">
          <a:xfrm>
            <a:off x="5832475" y="2960688"/>
            <a:ext cx="1339850" cy="1296987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295" name="Segnaposto numero diapositiva 10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7E155CA7-C210-4039-AD37-D1BE51A71606}" type="slidenum">
              <a:rPr lang="it-IT" altLang="ru-RU">
                <a:solidFill>
                  <a:schemeClr val="bg1"/>
                </a:solidFill>
              </a:rPr>
              <a:pPr fontAlgn="base">
                <a:spcAft>
                  <a:spcPct val="0"/>
                </a:spcAft>
              </a:pPr>
              <a:t>10</a:t>
            </a:fld>
            <a:endParaRPr lang="it-IT" altLang="ru-RU">
              <a:solidFill>
                <a:schemeClr val="bg1"/>
              </a:solidFill>
            </a:endParaRPr>
          </a:p>
        </p:txBody>
      </p:sp>
      <p:sp>
        <p:nvSpPr>
          <p:cNvPr id="12296" name="Segnaposto data 9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r>
              <a:rPr lang="it-IT" altLang="ru-RU">
                <a:solidFill>
                  <a:schemeClr val="bg1"/>
                </a:solidFill>
              </a:rPr>
              <a:t>M60GB200114</a:t>
            </a: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55013" y="6069013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60"/>
    </mc:Choice>
    <mc:Fallback>
      <p:transition spd="slow" advTm="71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Ovale 9"/>
          <p:cNvSpPr>
            <a:spLocks noChangeArrowheads="1"/>
          </p:cNvSpPr>
          <p:nvPr/>
        </p:nvSpPr>
        <p:spPr bwMode="auto">
          <a:xfrm>
            <a:off x="431800" y="1700213"/>
            <a:ext cx="4500563" cy="3800475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38100" algn="ctr">
            <a:solidFill>
              <a:srgbClr val="FF0000"/>
            </a:solidFill>
            <a:round/>
            <a:headEnd/>
            <a:tailEnd/>
          </a:ln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algn="ctr">
              <a:spcBef>
                <a:spcPct val="20000"/>
              </a:spcBef>
            </a:pPr>
            <a:endParaRPr lang="ru-RU" altLang="ru-RU" sz="2400" i="1">
              <a:solidFill>
                <a:srgbClr val="004C80"/>
              </a:solidFill>
              <a:latin typeface="Arial" charset="0"/>
            </a:endParaRPr>
          </a:p>
        </p:txBody>
      </p:sp>
      <p:sp>
        <p:nvSpPr>
          <p:cNvPr id="18" name="Titolo 17"/>
          <p:cNvSpPr txBox="1">
            <a:spLocks/>
          </p:cNvSpPr>
          <p:nvPr/>
        </p:nvSpPr>
        <p:spPr>
          <a:xfrm>
            <a:off x="0" y="0"/>
            <a:ext cx="9144000" cy="762000"/>
          </a:xfrm>
          <a:prstGeom prst="rect">
            <a:avLst/>
          </a:prstGeom>
        </p:spPr>
        <p:txBody>
          <a:bodyPr/>
          <a:lstStyle/>
          <a:p>
            <a:pPr algn="ctr">
              <a:tabLst>
                <a:tab pos="2286000" algn="l"/>
              </a:tabLst>
              <a:defRPr/>
            </a:pPr>
            <a:r>
              <a:rPr lang="it-IT" sz="36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AUTOMATIC POWER FACTOR CONTROLLERS</a:t>
            </a:r>
          </a:p>
        </p:txBody>
      </p:sp>
      <p:sp>
        <p:nvSpPr>
          <p:cNvPr id="20" name="Text Box 18"/>
          <p:cNvSpPr txBox="1">
            <a:spLocks noChangeArrowheads="1"/>
          </p:cNvSpPr>
          <p:nvPr/>
        </p:nvSpPr>
        <p:spPr bwMode="auto">
          <a:xfrm>
            <a:off x="250825" y="836613"/>
            <a:ext cx="26781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cap="all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tool-less installation</a:t>
            </a:r>
            <a:endParaRPr lang="it-IT" b="1" cap="all" dirty="0">
              <a:solidFill>
                <a:srgbClr val="004C80"/>
              </a:solidFill>
              <a:latin typeface="Arial Narrow" pitchFamily="34" charset="0"/>
              <a:cs typeface="+mn-cs"/>
            </a:endParaRPr>
          </a:p>
        </p:txBody>
      </p:sp>
      <p:sp>
        <p:nvSpPr>
          <p:cNvPr id="13317" name="Text Box 19"/>
          <p:cNvSpPr txBox="1">
            <a:spLocks noChangeArrowheads="1"/>
          </p:cNvSpPr>
          <p:nvPr/>
        </p:nvSpPr>
        <p:spPr bwMode="auto">
          <a:xfrm>
            <a:off x="3995738" y="5842000"/>
            <a:ext cx="2540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en-GB" altLang="ru-RU" b="1">
                <a:solidFill>
                  <a:srgbClr val="004C80"/>
                </a:solidFill>
              </a:rPr>
              <a:t>Fixing clips</a:t>
            </a:r>
            <a:endParaRPr lang="it-IT" altLang="ru-RU">
              <a:solidFill>
                <a:srgbClr val="004C80"/>
              </a:solidFill>
            </a:endParaRPr>
          </a:p>
        </p:txBody>
      </p:sp>
      <p:pic>
        <p:nvPicPr>
          <p:cNvPr id="13318" name="Immagine 21" descr="C:\Users\UTP09\Desktop\studio96x9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3338" y="1268413"/>
            <a:ext cx="3865562" cy="419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9" name="Line 11"/>
          <p:cNvSpPr>
            <a:spLocks noChangeShapeType="1"/>
          </p:cNvSpPr>
          <p:nvPr/>
        </p:nvSpPr>
        <p:spPr bwMode="auto">
          <a:xfrm flipH="1" flipV="1">
            <a:off x="3635375" y="4724400"/>
            <a:ext cx="720725" cy="1152525"/>
          </a:xfrm>
          <a:prstGeom prst="line">
            <a:avLst/>
          </a:prstGeom>
          <a:noFill/>
          <a:ln w="44450">
            <a:solidFill>
              <a:srgbClr val="FF0000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3320" name="Line 11"/>
          <p:cNvSpPr>
            <a:spLocks noChangeShapeType="1"/>
          </p:cNvSpPr>
          <p:nvPr/>
        </p:nvSpPr>
        <p:spPr bwMode="auto">
          <a:xfrm flipV="1">
            <a:off x="4572000" y="2457450"/>
            <a:ext cx="1512888" cy="142875"/>
          </a:xfrm>
          <a:prstGeom prst="line">
            <a:avLst/>
          </a:prstGeom>
          <a:noFill/>
          <a:ln w="44450">
            <a:solidFill>
              <a:srgbClr val="FF0000"/>
            </a:solidFill>
            <a:round/>
            <a:headE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3321" name="Segnaposto numero diapositiva 1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1038F008-55BA-436D-867A-B276DFCFA48B}" type="slidenum">
              <a:rPr lang="it-IT" altLang="ru-RU">
                <a:solidFill>
                  <a:schemeClr val="bg1"/>
                </a:solidFill>
              </a:rPr>
              <a:pPr fontAlgn="base">
                <a:spcAft>
                  <a:spcPct val="0"/>
                </a:spcAft>
              </a:pPr>
              <a:t>11</a:t>
            </a:fld>
            <a:endParaRPr lang="it-IT" altLang="ru-RU">
              <a:solidFill>
                <a:schemeClr val="bg1"/>
              </a:solidFill>
            </a:endParaRPr>
          </a:p>
        </p:txBody>
      </p:sp>
      <p:sp>
        <p:nvSpPr>
          <p:cNvPr id="13322" name="Segnaposto data 10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r>
              <a:rPr lang="it-IT" altLang="ru-RU">
                <a:solidFill>
                  <a:schemeClr val="bg1"/>
                </a:solidFill>
              </a:rPr>
              <a:t>M60GB200114</a:t>
            </a: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55013" y="6069013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Tm="348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olo 17"/>
          <p:cNvSpPr txBox="1">
            <a:spLocks/>
          </p:cNvSpPr>
          <p:nvPr/>
        </p:nvSpPr>
        <p:spPr>
          <a:xfrm>
            <a:off x="0" y="0"/>
            <a:ext cx="9144000" cy="762000"/>
          </a:xfrm>
          <a:prstGeom prst="rect">
            <a:avLst/>
          </a:prstGeom>
        </p:spPr>
        <p:txBody>
          <a:bodyPr anchor="ctr"/>
          <a:lstStyle/>
          <a:p>
            <a:pPr algn="ctr">
              <a:tabLst>
                <a:tab pos="2286000" algn="l"/>
              </a:tabLst>
              <a:defRPr/>
            </a:pPr>
            <a:r>
              <a:rPr lang="it-IT" sz="36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AUTOMATIC POWER FACTOR CONTROLLERS</a:t>
            </a:r>
          </a:p>
        </p:txBody>
      </p:sp>
      <p:pic>
        <p:nvPicPr>
          <p:cNvPr id="14339" name="Immagine 18" descr="C:\Users\UTP09\Desktop\studio96x9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628775"/>
            <a:ext cx="3309937" cy="3595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Immagine 19" descr="EXP8000.jpg"/>
          <p:cNvPicPr/>
          <p:nvPr/>
        </p:nvPicPr>
        <p:blipFill>
          <a:blip r:embed="rId6" cstate="print">
            <a:lum/>
          </a:blip>
          <a:srcRect l="9814" t="23805" r="11777" b="27468"/>
          <a:stretch>
            <a:fillRect/>
          </a:stretch>
        </p:blipFill>
        <p:spPr>
          <a:xfrm>
            <a:off x="4860032" y="2670905"/>
            <a:ext cx="3583688" cy="14781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14341" name="Group 2"/>
          <p:cNvGrpSpPr>
            <a:grpSpLocks/>
          </p:cNvGrpSpPr>
          <p:nvPr/>
        </p:nvGrpSpPr>
        <p:grpSpPr bwMode="auto">
          <a:xfrm>
            <a:off x="3382963" y="3789363"/>
            <a:ext cx="5299075" cy="1727200"/>
            <a:chOff x="3608" y="12839"/>
            <a:chExt cx="5396" cy="1097"/>
          </a:xfrm>
        </p:grpSpPr>
        <p:sp>
          <p:nvSpPr>
            <p:cNvPr id="1027" name="Line 3"/>
            <p:cNvSpPr>
              <a:spLocks noChangeShapeType="1"/>
            </p:cNvSpPr>
            <p:nvPr/>
          </p:nvSpPr>
          <p:spPr bwMode="auto">
            <a:xfrm>
              <a:off x="3608" y="13204"/>
              <a:ext cx="1167" cy="518"/>
            </a:xfrm>
            <a:prstGeom prst="line">
              <a:avLst/>
            </a:prstGeom>
            <a:ln>
              <a:solidFill>
                <a:srgbClr val="F74902"/>
              </a:solidFill>
              <a:headEnd type="triangle" w="med" len="med"/>
              <a:tailEnd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it-IT" dirty="0"/>
            </a:p>
          </p:txBody>
        </p:sp>
        <p:sp>
          <p:nvSpPr>
            <p:cNvPr id="1028" name="Line 4"/>
            <p:cNvSpPr>
              <a:spLocks noChangeShapeType="1"/>
            </p:cNvSpPr>
            <p:nvPr/>
          </p:nvSpPr>
          <p:spPr bwMode="auto">
            <a:xfrm flipH="1">
              <a:off x="6945" y="12839"/>
              <a:ext cx="115" cy="615"/>
            </a:xfrm>
            <a:prstGeom prst="line">
              <a:avLst/>
            </a:prstGeom>
            <a:ln>
              <a:solidFill>
                <a:srgbClr val="F74902"/>
              </a:solidFill>
              <a:headEnd type="triangle" w="med" len="med"/>
              <a:tailEnd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it-IT" dirty="0"/>
            </a:p>
          </p:txBody>
        </p:sp>
        <p:sp>
          <p:nvSpPr>
            <p:cNvPr id="1029" name="Rectangle 5"/>
            <p:cNvSpPr>
              <a:spLocks noChangeArrowheads="1"/>
            </p:cNvSpPr>
            <p:nvPr/>
          </p:nvSpPr>
          <p:spPr bwMode="auto">
            <a:xfrm>
              <a:off x="4819" y="13469"/>
              <a:ext cx="4185" cy="467"/>
            </a:xfrm>
            <a:prstGeom prst="rect">
              <a:avLst/>
            </a:prstGeom>
            <a:ln>
              <a:solidFill>
                <a:srgbClr val="F74902"/>
              </a:solidFill>
              <a:headEnd type="triangle" w="med" len="med"/>
              <a:tailEnd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indent="-355600">
                <a:spcBef>
                  <a:spcPct val="20000"/>
                </a:spcBef>
                <a:buClr>
                  <a:srgbClr val="FF3300"/>
                </a:buClr>
                <a:buSzPct val="150000"/>
                <a:defRPr/>
              </a:pPr>
              <a:r>
                <a:rPr lang="en-GB" dirty="0"/>
                <a:t>EXP 8000 </a:t>
              </a:r>
            </a:p>
            <a:p>
              <a:pPr indent="-355600">
                <a:spcBef>
                  <a:spcPct val="20000"/>
                </a:spcBef>
                <a:buClr>
                  <a:srgbClr val="FF3300"/>
                </a:buClr>
                <a:buSzPct val="150000"/>
                <a:defRPr/>
              </a:pPr>
              <a:r>
                <a:rPr lang="en-GB" i="1" dirty="0"/>
                <a:t>Removable</a:t>
              </a:r>
              <a:r>
                <a:rPr lang="en-GB" dirty="0"/>
                <a:t> plastic accessory for </a:t>
              </a:r>
              <a:r>
                <a:rPr lang="en-GB" dirty="0"/>
                <a:t>labelling</a:t>
              </a:r>
              <a:endParaRPr lang="it-IT" dirty="0"/>
            </a:p>
          </p:txBody>
        </p:sp>
      </p:grpSp>
      <p:sp>
        <p:nvSpPr>
          <p:cNvPr id="10" name="Text Box 18"/>
          <p:cNvSpPr txBox="1">
            <a:spLocks noChangeArrowheads="1"/>
          </p:cNvSpPr>
          <p:nvPr/>
        </p:nvSpPr>
        <p:spPr bwMode="auto">
          <a:xfrm>
            <a:off x="250825" y="836613"/>
            <a:ext cx="26781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cap="all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tool-less installation</a:t>
            </a:r>
            <a:endParaRPr lang="it-IT" b="1" cap="all" dirty="0">
              <a:solidFill>
                <a:srgbClr val="004C80"/>
              </a:solidFill>
              <a:latin typeface="Arial Narrow" pitchFamily="34" charset="0"/>
              <a:cs typeface="+mn-cs"/>
            </a:endParaRPr>
          </a:p>
        </p:txBody>
      </p:sp>
      <p:sp>
        <p:nvSpPr>
          <p:cNvPr id="14343" name="Segnaposto numero diapositiva 1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F8D98546-378E-4EF1-88B5-7503E7F52FD8}" type="slidenum">
              <a:rPr lang="it-IT" altLang="ru-RU">
                <a:solidFill>
                  <a:schemeClr val="bg1"/>
                </a:solidFill>
              </a:rPr>
              <a:pPr fontAlgn="base">
                <a:spcAft>
                  <a:spcPct val="0"/>
                </a:spcAft>
              </a:pPr>
              <a:t>12</a:t>
            </a:fld>
            <a:endParaRPr lang="it-IT" altLang="ru-RU">
              <a:solidFill>
                <a:schemeClr val="bg1"/>
              </a:solidFill>
            </a:endParaRPr>
          </a:p>
        </p:txBody>
      </p:sp>
      <p:sp>
        <p:nvSpPr>
          <p:cNvPr id="14344" name="Segnaposto data 10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r>
              <a:rPr lang="it-IT" altLang="ru-RU">
                <a:solidFill>
                  <a:schemeClr val="bg1"/>
                </a:solidFill>
              </a:rPr>
              <a:t>M60GB200114</a:t>
            </a: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55013" y="6069013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56"/>
    </mc:Choice>
    <mc:Fallback>
      <p:transition spd="slow" advTm="42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3"/>
          <p:cNvSpPr txBox="1">
            <a:spLocks noChangeArrowheads="1"/>
          </p:cNvSpPr>
          <p:nvPr/>
        </p:nvSpPr>
        <p:spPr bwMode="auto">
          <a:xfrm>
            <a:off x="250825" y="869950"/>
            <a:ext cx="8207375" cy="1065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endParaRPr lang="it-IT" altLang="ru-RU" sz="2000" b="1"/>
          </a:p>
          <a:p>
            <a:pPr>
              <a:buFontTx/>
              <a:buChar char="•"/>
            </a:pPr>
            <a:endParaRPr lang="it-IT" altLang="ru-RU"/>
          </a:p>
          <a:p>
            <a:pPr>
              <a:buClr>
                <a:srgbClr val="FF0000"/>
              </a:buClr>
              <a:buSzPct val="150000"/>
              <a:buFontTx/>
              <a:buChar char="•"/>
            </a:pPr>
            <a:endParaRPr lang="it-IT" altLang="ru-RU"/>
          </a:p>
        </p:txBody>
      </p:sp>
      <p:sp>
        <p:nvSpPr>
          <p:cNvPr id="11" name="Titolo 17"/>
          <p:cNvSpPr txBox="1">
            <a:spLocks/>
          </p:cNvSpPr>
          <p:nvPr/>
        </p:nvSpPr>
        <p:spPr>
          <a:xfrm>
            <a:off x="0" y="0"/>
            <a:ext cx="9144000" cy="762000"/>
          </a:xfrm>
          <a:prstGeom prst="rect">
            <a:avLst/>
          </a:prstGeom>
        </p:spPr>
        <p:txBody>
          <a:bodyPr anchor="ctr"/>
          <a:lstStyle/>
          <a:p>
            <a:pPr algn="ctr">
              <a:tabLst>
                <a:tab pos="2286000" algn="l"/>
              </a:tabLst>
              <a:defRPr/>
            </a:pPr>
            <a:r>
              <a:rPr lang="it-IT" sz="36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AUTOMATIC POWER FACTOR CONTROLLERS</a:t>
            </a:r>
          </a:p>
        </p:txBody>
      </p:sp>
      <p:sp>
        <p:nvSpPr>
          <p:cNvPr id="15364" name="Text Box 2"/>
          <p:cNvSpPr txBox="1">
            <a:spLocks noChangeArrowheads="1"/>
          </p:cNvSpPr>
          <p:nvPr/>
        </p:nvSpPr>
        <p:spPr bwMode="auto">
          <a:xfrm>
            <a:off x="250825" y="792163"/>
            <a:ext cx="25273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it-IT" altLang="ru-RU" b="1">
                <a:solidFill>
                  <a:srgbClr val="004C80"/>
                </a:solidFill>
              </a:rPr>
              <a:t>MAIN CHARACTERISTICS</a:t>
            </a:r>
          </a:p>
        </p:txBody>
      </p:sp>
      <p:sp>
        <p:nvSpPr>
          <p:cNvPr id="14" name="Segnaposto contenuto 4"/>
          <p:cNvSpPr txBox="1">
            <a:spLocks/>
          </p:cNvSpPr>
          <p:nvPr/>
        </p:nvSpPr>
        <p:spPr bwMode="auto">
          <a:xfrm>
            <a:off x="246063" y="1262063"/>
            <a:ext cx="4038600" cy="523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Auxiliary power supply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50000"/>
              <a:buFontTx/>
              <a:buChar char="•"/>
              <a:defRPr/>
            </a:pP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Rated voltage: 100…440VAC.</a:t>
            </a:r>
          </a:p>
          <a:p>
            <a:pPr marL="342900" indent="-3429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Voltage inputs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50000"/>
              <a:buFontTx/>
              <a:buChar char="•"/>
              <a:defRPr/>
            </a:pP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2 inputs (L1, L2)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50000"/>
              <a:buFontTx/>
              <a:buChar char="•"/>
              <a:defRPr/>
            </a:pP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Voltage range: 85…720VAC (L-L).</a:t>
            </a:r>
            <a:endParaRPr lang="en-GB" sz="2000" b="1" dirty="0">
              <a:solidFill>
                <a:srgbClr val="004C80"/>
              </a:solidFill>
              <a:latin typeface="Arial Narrow" pitchFamily="34" charset="0"/>
              <a:cs typeface="Arial" pitchFamily="34" charset="0"/>
            </a:endParaRPr>
          </a:p>
          <a:p>
            <a:pPr marL="355600" indent="-355600">
              <a:spcBef>
                <a:spcPts val="1200"/>
              </a:spcBef>
              <a:buClr>
                <a:srgbClr val="FF3300"/>
              </a:buClr>
              <a:buSzPct val="150000"/>
              <a:defRPr/>
            </a:pPr>
            <a:r>
              <a:rPr lang="en-GB" sz="2000" b="1" dirty="0">
                <a:solidFill>
                  <a:srgbClr val="004C80"/>
                </a:solidFill>
                <a:latin typeface="Arial Narrow" pitchFamily="34" charset="0"/>
                <a:cs typeface="Arial" pitchFamily="34" charset="0"/>
              </a:rPr>
              <a:t>Voltage and current harmonic analysis</a:t>
            </a:r>
          </a:p>
          <a:p>
            <a:pPr marL="355600" indent="-355600">
              <a:spcBef>
                <a:spcPct val="20000"/>
              </a:spcBef>
              <a:buClr>
                <a:srgbClr val="FF3300"/>
              </a:buClr>
              <a:buSzPct val="150000"/>
              <a:buFontTx/>
              <a:buChar char="•"/>
              <a:defRPr/>
            </a:pP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Arial" pitchFamily="34" charset="0"/>
              </a:rPr>
              <a:t>THDV</a:t>
            </a:r>
          </a:p>
          <a:p>
            <a:pPr marL="355600" indent="-355600">
              <a:spcBef>
                <a:spcPct val="20000"/>
              </a:spcBef>
              <a:buClr>
                <a:srgbClr val="FF3300"/>
              </a:buClr>
              <a:buSzPct val="150000"/>
              <a:buFontTx/>
              <a:buChar char="•"/>
              <a:defRPr/>
            </a:pP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Arial" pitchFamily="34" charset="0"/>
              </a:rPr>
              <a:t>THDI</a:t>
            </a:r>
          </a:p>
          <a:p>
            <a:pPr marL="355600" indent="-355600">
              <a:spcBef>
                <a:spcPts val="1200"/>
              </a:spcBef>
              <a:buClr>
                <a:srgbClr val="FF3300"/>
              </a:buClr>
              <a:buSzPct val="150000"/>
              <a:defRPr/>
            </a:pPr>
            <a:r>
              <a:rPr lang="en-GB" sz="2000" b="1" dirty="0">
                <a:solidFill>
                  <a:srgbClr val="004C80"/>
                </a:solidFill>
                <a:latin typeface="Arial Narrow" pitchFamily="34" charset="0"/>
                <a:cs typeface="Arial" pitchFamily="34" charset="0"/>
              </a:rPr>
              <a:t>Approvals and compliance </a:t>
            </a:r>
          </a:p>
          <a:p>
            <a:pPr marL="355600" indent="-355600">
              <a:spcBef>
                <a:spcPct val="20000"/>
              </a:spcBef>
              <a:buClr>
                <a:srgbClr val="FF3300"/>
              </a:buClr>
              <a:buSzPct val="150000"/>
              <a:buFontTx/>
              <a:buChar char="•"/>
              <a:defRPr/>
            </a:pP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Arial" pitchFamily="34" charset="0"/>
              </a:rPr>
              <a:t>IEC/EN 61010-1, IEC/EN 61000-6-2 IEC/ EN 61000-6-3</a:t>
            </a:r>
          </a:p>
          <a:p>
            <a:pPr marL="355600" indent="-355600">
              <a:spcBef>
                <a:spcPct val="20000"/>
              </a:spcBef>
              <a:buClr>
                <a:srgbClr val="FF3300"/>
              </a:buClr>
              <a:buSzPct val="150000"/>
              <a:buFontTx/>
              <a:buChar char="•"/>
              <a:defRPr/>
            </a:pP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Arial" pitchFamily="34" charset="0"/>
              </a:rPr>
              <a:t>UL508 and CSA C22.2 n°14</a:t>
            </a:r>
          </a:p>
          <a:p>
            <a:pPr marL="355600" indent="-355600">
              <a:spcBef>
                <a:spcPct val="20000"/>
              </a:spcBef>
              <a:buClr>
                <a:srgbClr val="FF3300"/>
              </a:buClr>
              <a:buSzPct val="150000"/>
              <a:buFontTx/>
              <a:buChar char="•"/>
              <a:defRPr/>
            </a:pP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Arial" pitchFamily="34" charset="0"/>
              </a:rPr>
              <a:t>cULus pending</a:t>
            </a:r>
          </a:p>
          <a:p>
            <a:pPr marL="355600" indent="-355600">
              <a:spcBef>
                <a:spcPct val="20000"/>
              </a:spcBef>
              <a:buClr>
                <a:srgbClr val="FF3300"/>
              </a:buClr>
              <a:buSzPct val="150000"/>
              <a:buFontTx/>
              <a:buChar char="•"/>
              <a:defRPr/>
            </a:pP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Arial" pitchFamily="34" charset="0"/>
              </a:rPr>
              <a:t>EAC</a:t>
            </a:r>
          </a:p>
        </p:txBody>
      </p:sp>
      <p:sp>
        <p:nvSpPr>
          <p:cNvPr id="15" name="Segnaposto contenuto 5"/>
          <p:cNvSpPr txBox="1">
            <a:spLocks/>
          </p:cNvSpPr>
          <p:nvPr/>
        </p:nvSpPr>
        <p:spPr>
          <a:xfrm>
            <a:off x="4572000" y="1262063"/>
            <a:ext cx="4038600" cy="430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Current inputs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50000"/>
              <a:buFontTx/>
              <a:buChar char="•"/>
              <a:defRPr/>
            </a:pP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1 input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50000"/>
              <a:buFontTx/>
              <a:buChar char="•"/>
              <a:defRPr/>
            </a:pP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CT secondary rated current: 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50000"/>
              <a:defRPr/>
            </a:pP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	/5A or /1A (selectable)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50000"/>
              <a:buFontTx/>
              <a:buChar char="•"/>
              <a:defRPr/>
            </a:pP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Current range: 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50000"/>
              <a:defRPr/>
            </a:pP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	125mA…6A (/5A), 25mA…1.2A (/1A)</a:t>
            </a:r>
          </a:p>
          <a:p>
            <a:pPr marL="342900" indent="-342900" fontAlgn="auto">
              <a:spcBef>
                <a:spcPts val="1200"/>
              </a:spcBef>
              <a:spcAft>
                <a:spcPts val="0"/>
              </a:spcAft>
              <a:defRPr/>
            </a:pPr>
            <a:r>
              <a:rPr lang="en-GB" sz="2000" b="1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Output relays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50000"/>
              <a:buFontTx/>
              <a:buChar char="•"/>
              <a:defRPr/>
            </a:pP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4 N/O + 1 C/O = 5 relays 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50000"/>
              <a:defRPr/>
            </a:pP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	(expandable up to 7 with EXP1006)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50000"/>
              <a:buFontTx/>
              <a:buChar char="•"/>
              <a:defRPr/>
            </a:pP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2 N/O + 1 C/O = 3 relays 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50000"/>
              <a:defRPr/>
            </a:pP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	(expandable up to 5 with EXP1006).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150000"/>
              <a:defRPr/>
            </a:pPr>
            <a:endParaRPr lang="en-GB" sz="2000" dirty="0">
              <a:solidFill>
                <a:srgbClr val="004C80"/>
              </a:solidFill>
              <a:latin typeface="Arial Narrow" pitchFamily="34" charset="0"/>
              <a:cs typeface="+mn-cs"/>
            </a:endParaRPr>
          </a:p>
          <a:p>
            <a:pPr marL="355600" indent="-355600" eaLnBrk="0" hangingPunct="0">
              <a:spcBef>
                <a:spcPct val="20000"/>
              </a:spcBef>
              <a:buClr>
                <a:srgbClr val="FF3300"/>
              </a:buClr>
              <a:buSzPct val="150000"/>
              <a:buFontTx/>
              <a:buChar char="•"/>
              <a:tabLst>
                <a:tab pos="112713" algn="l"/>
              </a:tabLst>
              <a:defRPr/>
            </a:pPr>
            <a:endParaRPr lang="en-GB" sz="2000" b="1" dirty="0">
              <a:solidFill>
                <a:srgbClr val="004C80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15367" name="Segnaposto numero diapositiva 8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1DA6ADC3-5138-4CC5-BED9-234A5504ED4E}" type="slidenum">
              <a:rPr lang="it-IT" altLang="ru-RU">
                <a:solidFill>
                  <a:schemeClr val="bg1"/>
                </a:solidFill>
              </a:rPr>
              <a:pPr fontAlgn="base">
                <a:spcAft>
                  <a:spcPct val="0"/>
                </a:spcAft>
              </a:pPr>
              <a:t>13</a:t>
            </a:fld>
            <a:endParaRPr lang="it-IT" altLang="ru-RU">
              <a:solidFill>
                <a:schemeClr val="bg1"/>
              </a:solidFill>
            </a:endParaRPr>
          </a:p>
        </p:txBody>
      </p:sp>
      <p:sp>
        <p:nvSpPr>
          <p:cNvPr id="15368" name="Segnaposto data 7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r>
              <a:rPr lang="it-IT" altLang="ru-RU">
                <a:solidFill>
                  <a:schemeClr val="bg1"/>
                </a:solidFill>
              </a:rPr>
              <a:t>M60GB200114</a:t>
            </a: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55013" y="6069013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770"/>
    </mc:Choice>
    <mc:Fallback>
      <p:transition spd="slow" advTm="47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olo 17"/>
          <p:cNvSpPr txBox="1">
            <a:spLocks/>
          </p:cNvSpPr>
          <p:nvPr/>
        </p:nvSpPr>
        <p:spPr>
          <a:xfrm>
            <a:off x="0" y="0"/>
            <a:ext cx="9144000" cy="762000"/>
          </a:xfrm>
          <a:prstGeom prst="rect">
            <a:avLst/>
          </a:prstGeom>
        </p:spPr>
        <p:txBody>
          <a:bodyPr anchor="ctr"/>
          <a:lstStyle/>
          <a:p>
            <a:pPr algn="ctr">
              <a:tabLst>
                <a:tab pos="2286000" algn="l"/>
              </a:tabLst>
              <a:defRPr/>
            </a:pPr>
            <a:r>
              <a:rPr lang="it-IT" sz="36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AUTOMATIC POWER FACTOR CONTROLLERS</a:t>
            </a:r>
          </a:p>
        </p:txBody>
      </p:sp>
      <p:sp>
        <p:nvSpPr>
          <p:cNvPr id="11265" name="Rectangle 1"/>
          <p:cNvSpPr>
            <a:spLocks noChangeArrowheads="1"/>
          </p:cNvSpPr>
          <p:nvPr/>
        </p:nvSpPr>
        <p:spPr bwMode="auto">
          <a:xfrm>
            <a:off x="250825" y="620713"/>
            <a:ext cx="8497888" cy="594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lnSpc>
                <a:spcPct val="200000"/>
              </a:lnSpc>
              <a:tabLst>
                <a:tab pos="457200" algn="l"/>
              </a:tabLst>
              <a:defRPr/>
            </a:pPr>
            <a:r>
              <a:rPr lang="it-IT" sz="2000" b="1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SELLING POINTS</a:t>
            </a:r>
            <a:endParaRPr lang="en-GB" sz="2000" b="1" dirty="0">
              <a:solidFill>
                <a:srgbClr val="004C80"/>
              </a:solidFill>
              <a:latin typeface="Arial Narrow" pitchFamily="34" charset="0"/>
              <a:cs typeface="+mn-cs"/>
            </a:endParaRPr>
          </a:p>
          <a:p>
            <a:pPr>
              <a:tabLst>
                <a:tab pos="457200" algn="l"/>
              </a:tabLst>
              <a:defRPr/>
            </a:pPr>
            <a:r>
              <a:rPr lang="en-GB" sz="2000" b="1" i="1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User Interface</a:t>
            </a:r>
          </a:p>
          <a:p>
            <a:pPr marL="342900" indent="-342900">
              <a:lnSpc>
                <a:spcPct val="150000"/>
              </a:lnSpc>
              <a:buClr>
                <a:srgbClr val="FF0000"/>
              </a:buClr>
              <a:buSzPct val="150000"/>
              <a:buFontTx/>
              <a:buChar char="•"/>
              <a:tabLst>
                <a:tab pos="457200" algn="l"/>
              </a:tabLst>
              <a:defRPr/>
            </a:pP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Backlight icon display with more information</a:t>
            </a:r>
          </a:p>
          <a:p>
            <a:pPr marL="342900" indent="-342900">
              <a:lnSpc>
                <a:spcPct val="150000"/>
              </a:lnSpc>
              <a:buClr>
                <a:srgbClr val="FF0000"/>
              </a:buClr>
              <a:buSzPct val="150000"/>
              <a:buFontTx/>
              <a:buChar char="•"/>
              <a:tabLst>
                <a:tab pos="457200" algn="l"/>
              </a:tabLst>
              <a:defRPr/>
            </a:pP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Excellent legibility on bad light condition</a:t>
            </a:r>
          </a:p>
          <a:p>
            <a:pPr marL="342900" indent="-342900">
              <a:lnSpc>
                <a:spcPct val="150000"/>
              </a:lnSpc>
              <a:buClr>
                <a:srgbClr val="FF0000"/>
              </a:buClr>
              <a:buSzPct val="150000"/>
              <a:buFontTx/>
              <a:buChar char="•"/>
              <a:tabLst>
                <a:tab pos="457200" algn="l"/>
              </a:tabLst>
              <a:defRPr/>
            </a:pP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Backlight flashing in case of alarm</a:t>
            </a:r>
          </a:p>
          <a:p>
            <a:pPr marL="342900" indent="-342900">
              <a:buClr>
                <a:srgbClr val="FF0000"/>
              </a:buClr>
              <a:buSzPct val="150000"/>
              <a:buFontTx/>
              <a:buChar char="•"/>
              <a:tabLst>
                <a:tab pos="457200" algn="l"/>
              </a:tabLst>
              <a:defRPr/>
            </a:pP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Viewing of texts, measurements, and alarms in 6 languages (English, Italian, French, Spanish, Portuguese, German)</a:t>
            </a:r>
          </a:p>
          <a:p>
            <a:pPr marL="342900" indent="-342900">
              <a:lnSpc>
                <a:spcPct val="150000"/>
              </a:lnSpc>
              <a:buClr>
                <a:srgbClr val="FF0000"/>
              </a:buClr>
              <a:buSzPct val="150000"/>
              <a:buFontTx/>
              <a:buChar char="•"/>
              <a:tabLst>
                <a:tab pos="457200" algn="l"/>
              </a:tabLst>
              <a:defRPr/>
            </a:pP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Programmable bar graphs programmable.</a:t>
            </a:r>
            <a:endParaRPr lang="it-IT" sz="2000" dirty="0">
              <a:solidFill>
                <a:srgbClr val="004C80"/>
              </a:solidFill>
              <a:latin typeface="Arial Narrow" pitchFamily="34" charset="0"/>
              <a:cs typeface="+mn-cs"/>
            </a:endParaRPr>
          </a:p>
          <a:p>
            <a:pPr>
              <a:lnSpc>
                <a:spcPct val="200000"/>
              </a:lnSpc>
              <a:tabLst>
                <a:tab pos="457200" algn="l"/>
              </a:tabLst>
              <a:defRPr/>
            </a:pPr>
            <a:r>
              <a:rPr lang="en-GB" sz="2000" b="1" i="1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Installation</a:t>
            </a:r>
          </a:p>
          <a:p>
            <a:pPr marL="342900" indent="-342900">
              <a:lnSpc>
                <a:spcPct val="150000"/>
              </a:lnSpc>
              <a:buClr>
                <a:srgbClr val="FF0000"/>
              </a:buClr>
              <a:buSzPct val="150000"/>
              <a:buFontTx/>
              <a:buChar char="•"/>
              <a:tabLst>
                <a:tab pos="457200" algn="l"/>
              </a:tabLst>
              <a:defRPr/>
            </a:pP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Wide voltage range (85…720VAC) in compact size</a:t>
            </a:r>
          </a:p>
          <a:p>
            <a:pPr marL="342900" indent="-342900">
              <a:lnSpc>
                <a:spcPct val="150000"/>
              </a:lnSpc>
              <a:buClr>
                <a:srgbClr val="FF0000"/>
              </a:buClr>
              <a:buSzPct val="150000"/>
              <a:buFontTx/>
              <a:buChar char="•"/>
              <a:tabLst>
                <a:tab pos="457200" algn="l"/>
              </a:tabLst>
              <a:defRPr/>
            </a:pP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The installation depth does not change with the EXP expansion installed</a:t>
            </a:r>
          </a:p>
          <a:p>
            <a:pPr marL="342900" indent="-342900">
              <a:lnSpc>
                <a:spcPct val="150000"/>
              </a:lnSpc>
              <a:buClr>
                <a:srgbClr val="FF0000"/>
              </a:buClr>
              <a:buSzPct val="150000"/>
              <a:buFontTx/>
              <a:buChar char="•"/>
              <a:tabLst>
                <a:tab pos="457200" algn="l"/>
              </a:tabLst>
              <a:defRPr/>
            </a:pP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Installation without tools</a:t>
            </a:r>
          </a:p>
          <a:p>
            <a:pPr marL="342900" indent="-342900">
              <a:lnSpc>
                <a:spcPct val="150000"/>
              </a:lnSpc>
              <a:buClr>
                <a:srgbClr val="FF0000"/>
              </a:buClr>
              <a:buSzPct val="150000"/>
              <a:buFontTx/>
              <a:buChar char="•"/>
              <a:tabLst>
                <a:tab pos="457200" algn="l"/>
              </a:tabLst>
              <a:defRPr/>
            </a:pP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Simple programming from front panel.</a:t>
            </a:r>
          </a:p>
        </p:txBody>
      </p:sp>
      <p:sp>
        <p:nvSpPr>
          <p:cNvPr id="16388" name="Segnaposto numero diapositiva 6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8C6DDD6B-3521-457A-B9A4-BA00DCCA5A87}" type="slidenum">
              <a:rPr lang="it-IT" altLang="ru-RU">
                <a:solidFill>
                  <a:schemeClr val="bg1"/>
                </a:solidFill>
              </a:rPr>
              <a:pPr fontAlgn="base">
                <a:spcAft>
                  <a:spcPct val="0"/>
                </a:spcAft>
              </a:pPr>
              <a:t>14</a:t>
            </a:fld>
            <a:endParaRPr lang="it-IT" altLang="ru-RU">
              <a:solidFill>
                <a:schemeClr val="bg1"/>
              </a:solidFill>
            </a:endParaRPr>
          </a:p>
        </p:txBody>
      </p:sp>
      <p:sp>
        <p:nvSpPr>
          <p:cNvPr id="16389" name="Segnaposto data 5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r>
              <a:rPr lang="it-IT" altLang="ru-RU">
                <a:solidFill>
                  <a:schemeClr val="bg1"/>
                </a:solidFill>
              </a:rPr>
              <a:t>M60GB200114</a:t>
            </a: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55013" y="6069013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571"/>
    </mc:Choice>
    <mc:Fallback>
      <p:transition spd="slow" advTm="115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7"/>
          <p:cNvSpPr txBox="1">
            <a:spLocks/>
          </p:cNvSpPr>
          <p:nvPr/>
        </p:nvSpPr>
        <p:spPr>
          <a:xfrm>
            <a:off x="0" y="0"/>
            <a:ext cx="9144000" cy="762000"/>
          </a:xfrm>
          <a:prstGeom prst="rect">
            <a:avLst/>
          </a:prstGeom>
        </p:spPr>
        <p:txBody>
          <a:bodyPr anchor="ctr"/>
          <a:lstStyle/>
          <a:p>
            <a:pPr algn="ctr">
              <a:tabLst>
                <a:tab pos="2286000" algn="l"/>
              </a:tabLst>
              <a:defRPr/>
            </a:pPr>
            <a:r>
              <a:rPr lang="it-IT" sz="36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AUTOMATIC POWER FACTOR CONTROLLERS</a:t>
            </a:r>
          </a:p>
        </p:txBody>
      </p:sp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323850" y="804863"/>
            <a:ext cx="8496300" cy="571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Aft>
                <a:spcPts val="600"/>
              </a:spcAft>
              <a:tabLst>
                <a:tab pos="457200" algn="l"/>
              </a:tabLst>
              <a:defRPr/>
            </a:pPr>
            <a:r>
              <a:rPr lang="it-IT" sz="2000" b="1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SELLING POINTS</a:t>
            </a:r>
            <a:endParaRPr lang="en-GB" sz="2000" b="1" i="1" dirty="0">
              <a:solidFill>
                <a:srgbClr val="004C80"/>
              </a:solidFill>
              <a:latin typeface="Arial Narrow" pitchFamily="34" charset="0"/>
              <a:cs typeface="+mn-cs"/>
            </a:endParaRPr>
          </a:p>
          <a:p>
            <a:pPr>
              <a:lnSpc>
                <a:spcPct val="150000"/>
              </a:lnSpc>
              <a:tabLst>
                <a:tab pos="457200" algn="l"/>
              </a:tabLst>
              <a:defRPr/>
            </a:pPr>
            <a:r>
              <a:rPr lang="en-GB" sz="2000" b="1" i="1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Application</a:t>
            </a:r>
          </a:p>
          <a:p>
            <a:pPr marL="342900" indent="-342900">
              <a:lnSpc>
                <a:spcPct val="150000"/>
              </a:lnSpc>
              <a:buClr>
                <a:srgbClr val="FF0000"/>
              </a:buClr>
              <a:buSzPct val="150000"/>
              <a:buFontTx/>
              <a:buChar char="•"/>
              <a:tabLst>
                <a:tab pos="457200" algn="l"/>
              </a:tabLst>
              <a:defRPr/>
            </a:pPr>
            <a:r>
              <a:rPr lang="en-GB" sz="2000" b="1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Single-phase and three-phase </a:t>
            </a: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installation</a:t>
            </a:r>
          </a:p>
          <a:p>
            <a:pPr marL="342900" indent="-342900">
              <a:lnSpc>
                <a:spcPct val="150000"/>
              </a:lnSpc>
              <a:buClr>
                <a:srgbClr val="FF0000"/>
              </a:buClr>
              <a:buSzPct val="150000"/>
              <a:buFontTx/>
              <a:buChar char="•"/>
              <a:tabLst>
                <a:tab pos="457200" algn="l"/>
              </a:tabLst>
              <a:defRPr/>
            </a:pPr>
            <a:r>
              <a:rPr lang="en-GB" sz="2000" b="1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Cogenerating systems </a:t>
            </a: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with dedicated setpoint</a:t>
            </a:r>
          </a:p>
          <a:p>
            <a:pPr marL="342900" indent="-342900">
              <a:lnSpc>
                <a:spcPct val="150000"/>
              </a:lnSpc>
              <a:buClr>
                <a:srgbClr val="FF0000"/>
              </a:buClr>
              <a:buSzPct val="150000"/>
              <a:buFontTx/>
              <a:buChar char="•"/>
              <a:tabLst>
                <a:tab pos="457200" algn="l"/>
              </a:tabLst>
              <a:defRPr/>
            </a:pPr>
            <a:r>
              <a:rPr lang="en-GB" sz="2000" b="1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Medium voltage </a:t>
            </a: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application with voltage transformers (VT)</a:t>
            </a:r>
          </a:p>
          <a:p>
            <a:pPr marL="342900" indent="-342900">
              <a:lnSpc>
                <a:spcPct val="150000"/>
              </a:lnSpc>
              <a:buClr>
                <a:srgbClr val="FF0000"/>
              </a:buClr>
              <a:buSzPct val="150000"/>
              <a:buFontTx/>
              <a:buChar char="•"/>
              <a:tabLst>
                <a:tab pos="457200" algn="l"/>
              </a:tabLst>
              <a:defRPr/>
            </a:pP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Measurement viewing relevant VT primary</a:t>
            </a:r>
          </a:p>
          <a:p>
            <a:pPr marL="342900" indent="-342900">
              <a:buClr>
                <a:srgbClr val="FF0000"/>
              </a:buClr>
              <a:buSzPct val="150000"/>
              <a:buFontTx/>
              <a:buChar char="•"/>
              <a:tabLst>
                <a:tab pos="457200" algn="l"/>
              </a:tabLst>
              <a:defRPr/>
            </a:pP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Device settings considering the primary side of the VTs (i.e. capacitor bank reactive power, protections, etc.)</a:t>
            </a:r>
          </a:p>
          <a:p>
            <a:pPr marL="342900" indent="-342900">
              <a:lnSpc>
                <a:spcPct val="150000"/>
              </a:lnSpc>
              <a:buClr>
                <a:srgbClr val="FF0000"/>
              </a:buClr>
              <a:buSzPct val="150000"/>
              <a:buFontTx/>
              <a:buChar char="•"/>
              <a:tabLst>
                <a:tab pos="457200" algn="l"/>
              </a:tabLst>
              <a:defRPr/>
            </a:pP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2-level </a:t>
            </a:r>
            <a:r>
              <a:rPr lang="en-GB" sz="2000" b="1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password</a:t>
            </a: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 to protect functions and parameter setup</a:t>
            </a:r>
          </a:p>
          <a:p>
            <a:pPr marL="342900" indent="-342900">
              <a:lnSpc>
                <a:spcPct val="150000"/>
              </a:lnSpc>
              <a:buClr>
                <a:srgbClr val="FF0000"/>
              </a:buClr>
              <a:buSzPct val="150000"/>
              <a:buFontTx/>
              <a:buChar char="•"/>
              <a:tabLst>
                <a:tab pos="457200" algn="l"/>
              </a:tabLst>
              <a:defRPr/>
            </a:pPr>
            <a:r>
              <a:rPr lang="en-GB" sz="2000" b="1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Reduced number of </a:t>
            </a:r>
            <a:r>
              <a:rPr lang="en-GB" sz="2000" b="1" dirty="0" err="1">
                <a:solidFill>
                  <a:srgbClr val="004C80"/>
                </a:solidFill>
                <a:latin typeface="Arial Narrow" pitchFamily="34" charset="0"/>
                <a:cs typeface="+mn-cs"/>
              </a:rPr>
              <a:t>switchings</a:t>
            </a:r>
            <a:r>
              <a:rPr lang="en-GB" sz="2000" b="1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 by </a:t>
            </a: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algorithm</a:t>
            </a:r>
          </a:p>
          <a:p>
            <a:pPr marL="342900" indent="-342900">
              <a:lnSpc>
                <a:spcPct val="150000"/>
              </a:lnSpc>
              <a:buClr>
                <a:srgbClr val="FF0000"/>
              </a:buClr>
              <a:buSzPct val="150000"/>
              <a:buFontTx/>
              <a:buChar char="•"/>
              <a:tabLst>
                <a:tab pos="457200" algn="l"/>
              </a:tabLst>
              <a:defRPr/>
            </a:pPr>
            <a:r>
              <a:rPr lang="en-GB" sz="2000" b="1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Equal usage of steps </a:t>
            </a: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with the same reactive power</a:t>
            </a:r>
          </a:p>
          <a:p>
            <a:pPr marL="342900" indent="-342900">
              <a:lnSpc>
                <a:spcPct val="150000"/>
              </a:lnSpc>
              <a:buClr>
                <a:srgbClr val="FF0000"/>
              </a:buClr>
              <a:buSzPct val="150000"/>
              <a:buFontTx/>
              <a:buChar char="•"/>
              <a:tabLst>
                <a:tab pos="457200" algn="l"/>
              </a:tabLst>
              <a:defRPr/>
            </a:pPr>
            <a:r>
              <a:rPr lang="en-GB" sz="2000" b="1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THDV, THDI </a:t>
            </a: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measurement and harmonic analysis up to 15</a:t>
            </a:r>
            <a:r>
              <a:rPr lang="en-GB" sz="2000" baseline="300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th</a:t>
            </a: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 order</a:t>
            </a:r>
          </a:p>
          <a:p>
            <a:pPr marL="342900" indent="-342900">
              <a:lnSpc>
                <a:spcPct val="150000"/>
              </a:lnSpc>
              <a:buClr>
                <a:srgbClr val="FF0000"/>
              </a:buClr>
              <a:buSzPct val="150000"/>
              <a:buFontTx/>
              <a:buChar char="•"/>
              <a:tabLst>
                <a:tab pos="457200" algn="l"/>
              </a:tabLst>
              <a:defRPr/>
            </a:pP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Advanced protection for capacitor banks.</a:t>
            </a:r>
          </a:p>
        </p:txBody>
      </p:sp>
      <p:sp>
        <p:nvSpPr>
          <p:cNvPr id="17412" name="Segnaposto numero diapositiva 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F379F798-BE26-4DB7-92D1-099A7B5EF7BA}" type="slidenum">
              <a:rPr lang="it-IT" altLang="ru-RU">
                <a:solidFill>
                  <a:schemeClr val="bg1"/>
                </a:solidFill>
              </a:rPr>
              <a:pPr fontAlgn="base">
                <a:spcAft>
                  <a:spcPct val="0"/>
                </a:spcAft>
              </a:pPr>
              <a:t>15</a:t>
            </a:fld>
            <a:endParaRPr lang="it-IT" altLang="ru-RU">
              <a:solidFill>
                <a:schemeClr val="bg1"/>
              </a:solidFill>
            </a:endParaRPr>
          </a:p>
        </p:txBody>
      </p:sp>
      <p:sp>
        <p:nvSpPr>
          <p:cNvPr id="17413" name="Segnaposto data 5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r>
              <a:rPr lang="it-IT" altLang="ru-RU">
                <a:solidFill>
                  <a:schemeClr val="bg1"/>
                </a:solidFill>
              </a:rPr>
              <a:t>M60GB200114</a:t>
            </a: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55013" y="6069013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56"/>
    </mc:Choice>
    <mc:Fallback>
      <p:transition spd="slow" advTm="110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/>
          <p:cNvSpPr>
            <a:spLocks noChangeArrowheads="1"/>
          </p:cNvSpPr>
          <p:nvPr/>
        </p:nvSpPr>
        <p:spPr bwMode="auto">
          <a:xfrm>
            <a:off x="323850" y="944563"/>
            <a:ext cx="8496300" cy="4862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342900" indent="-342900">
              <a:tabLst>
                <a:tab pos="45720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tabLst>
                <a:tab pos="45720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tabLst>
                <a:tab pos="45720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tabLst>
                <a:tab pos="45720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tabLst>
                <a:tab pos="45720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>
              <a:buClr>
                <a:srgbClr val="FF0000"/>
              </a:buClr>
              <a:buSzPct val="150000"/>
            </a:pPr>
            <a:r>
              <a:rPr lang="it-IT" altLang="ru-RU" sz="2000" b="1">
                <a:solidFill>
                  <a:srgbClr val="004C80"/>
                </a:solidFill>
              </a:rPr>
              <a:t>SELLING POINTS</a:t>
            </a:r>
            <a:endParaRPr lang="en-GB" altLang="ru-RU" sz="2000" b="1">
              <a:solidFill>
                <a:srgbClr val="004C80"/>
              </a:solidFill>
            </a:endParaRPr>
          </a:p>
          <a:p>
            <a:pPr>
              <a:lnSpc>
                <a:spcPct val="150000"/>
              </a:lnSpc>
              <a:buClr>
                <a:srgbClr val="FF0000"/>
              </a:buClr>
              <a:buSzPct val="150000"/>
            </a:pPr>
            <a:r>
              <a:rPr lang="en-GB" altLang="ru-RU" sz="2000" b="1">
                <a:solidFill>
                  <a:srgbClr val="004C80"/>
                </a:solidFill>
              </a:rPr>
              <a:t>Expandability</a:t>
            </a:r>
          </a:p>
          <a:p>
            <a:pPr>
              <a:lnSpc>
                <a:spcPct val="150000"/>
              </a:lnSpc>
              <a:buClr>
                <a:srgbClr val="FF0000"/>
              </a:buClr>
              <a:buSzPct val="150000"/>
              <a:buFontTx/>
              <a:buChar char="•"/>
            </a:pPr>
            <a:r>
              <a:rPr lang="en-GB" altLang="ru-RU" sz="2000">
                <a:solidFill>
                  <a:srgbClr val="004C80"/>
                </a:solidFill>
              </a:rPr>
              <a:t>Basic controller functionality can be easily extended using EXP series expansion modules</a:t>
            </a:r>
          </a:p>
          <a:p>
            <a:pPr>
              <a:lnSpc>
                <a:spcPct val="150000"/>
              </a:lnSpc>
              <a:buClr>
                <a:srgbClr val="FF0000"/>
              </a:buClr>
              <a:buSzPct val="150000"/>
              <a:buFontTx/>
              <a:buChar char="•"/>
            </a:pPr>
            <a:r>
              <a:rPr lang="en-GB" altLang="ru-RU" sz="2000">
                <a:solidFill>
                  <a:srgbClr val="004C80"/>
                </a:solidFill>
              </a:rPr>
              <a:t>Increase number of steps</a:t>
            </a:r>
          </a:p>
          <a:p>
            <a:pPr>
              <a:lnSpc>
                <a:spcPct val="150000"/>
              </a:lnSpc>
              <a:buClr>
                <a:srgbClr val="FF0000"/>
              </a:buClr>
              <a:buSzPct val="150000"/>
              <a:buFontTx/>
              <a:buChar char="•"/>
            </a:pPr>
            <a:r>
              <a:rPr lang="en-GB" altLang="ru-RU" sz="2000">
                <a:solidFill>
                  <a:srgbClr val="004C80"/>
                </a:solidFill>
              </a:rPr>
              <a:t>Adding communication features.</a:t>
            </a:r>
          </a:p>
          <a:p>
            <a:pPr>
              <a:buClr>
                <a:srgbClr val="FF0000"/>
              </a:buClr>
              <a:buSzPct val="150000"/>
              <a:buFontTx/>
              <a:buChar char="•"/>
            </a:pPr>
            <a:endParaRPr lang="en-GB" altLang="ru-RU" sz="2000" b="1">
              <a:solidFill>
                <a:srgbClr val="004C80"/>
              </a:solidFill>
            </a:endParaRPr>
          </a:p>
          <a:p>
            <a:pPr>
              <a:lnSpc>
                <a:spcPct val="150000"/>
              </a:lnSpc>
              <a:buClr>
                <a:srgbClr val="FF0000"/>
              </a:buClr>
              <a:buSzPct val="150000"/>
            </a:pPr>
            <a:r>
              <a:rPr lang="en-GB" altLang="ru-RU" sz="2000" b="1">
                <a:solidFill>
                  <a:srgbClr val="004C80"/>
                </a:solidFill>
              </a:rPr>
              <a:t>Optical communication port</a:t>
            </a:r>
          </a:p>
          <a:p>
            <a:pPr>
              <a:lnSpc>
                <a:spcPct val="150000"/>
              </a:lnSpc>
              <a:buClr>
                <a:srgbClr val="FF0000"/>
              </a:buClr>
              <a:buSzPct val="150000"/>
              <a:buFontTx/>
              <a:buChar char="•"/>
            </a:pPr>
            <a:r>
              <a:rPr lang="en-GB" altLang="ru-RU" sz="2000">
                <a:solidFill>
                  <a:srgbClr val="004C80"/>
                </a:solidFill>
              </a:rPr>
              <a:t>Standard USB or Wi-Fi point</a:t>
            </a:r>
          </a:p>
          <a:p>
            <a:pPr>
              <a:lnSpc>
                <a:spcPct val="150000"/>
              </a:lnSpc>
              <a:buClr>
                <a:srgbClr val="FF0000"/>
              </a:buClr>
              <a:buSzPct val="150000"/>
              <a:buFontTx/>
              <a:buChar char="•"/>
            </a:pPr>
            <a:r>
              <a:rPr lang="en-GB" altLang="ru-RU" sz="2000">
                <a:solidFill>
                  <a:srgbClr val="004C80"/>
                </a:solidFill>
              </a:rPr>
              <a:t>Communication with PC, smartphone, and tablet to carry out programming, diagnostics and data download without removing power to the electric panel.</a:t>
            </a:r>
          </a:p>
        </p:txBody>
      </p:sp>
      <p:sp>
        <p:nvSpPr>
          <p:cNvPr id="6" name="Titolo 17"/>
          <p:cNvSpPr txBox="1">
            <a:spLocks/>
          </p:cNvSpPr>
          <p:nvPr/>
        </p:nvSpPr>
        <p:spPr>
          <a:xfrm>
            <a:off x="0" y="0"/>
            <a:ext cx="9144000" cy="762000"/>
          </a:xfrm>
          <a:prstGeom prst="rect">
            <a:avLst/>
          </a:prstGeom>
        </p:spPr>
        <p:txBody>
          <a:bodyPr anchor="ctr"/>
          <a:lstStyle/>
          <a:p>
            <a:pPr algn="ctr">
              <a:tabLst>
                <a:tab pos="2286000" algn="l"/>
              </a:tabLst>
              <a:defRPr/>
            </a:pPr>
            <a:r>
              <a:rPr lang="it-IT" sz="36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AUTOMATIC POWER FACTOR CONTROLLERS</a:t>
            </a:r>
          </a:p>
        </p:txBody>
      </p:sp>
      <p:sp>
        <p:nvSpPr>
          <p:cNvPr id="18436" name="Segnaposto numero diapositiva 6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3C5BCDE5-9EE9-41D4-90A8-C2723EEEDE96}" type="slidenum">
              <a:rPr lang="it-IT" altLang="ru-RU">
                <a:solidFill>
                  <a:schemeClr val="bg1"/>
                </a:solidFill>
              </a:rPr>
              <a:pPr fontAlgn="base">
                <a:spcAft>
                  <a:spcPct val="0"/>
                </a:spcAft>
              </a:pPr>
              <a:t>16</a:t>
            </a:fld>
            <a:endParaRPr lang="it-IT" altLang="ru-RU">
              <a:solidFill>
                <a:schemeClr val="bg1"/>
              </a:solidFill>
            </a:endParaRPr>
          </a:p>
        </p:txBody>
      </p:sp>
      <p:sp>
        <p:nvSpPr>
          <p:cNvPr id="18437" name="Segnaposto data 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r>
              <a:rPr lang="it-IT" altLang="ru-RU">
                <a:solidFill>
                  <a:schemeClr val="bg1"/>
                </a:solidFill>
              </a:rPr>
              <a:t>M60GB200114</a:t>
            </a: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55013" y="6069013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385"/>
    </mc:Choice>
    <mc:Fallback>
      <p:transition spd="slow" advTm="143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468313" y="908050"/>
            <a:ext cx="82073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it-IT" altLang="ru-RU" b="1">
                <a:solidFill>
                  <a:srgbClr val="004C80"/>
                </a:solidFill>
              </a:rPr>
              <a:t>DCRL vs DCRK</a:t>
            </a:r>
          </a:p>
        </p:txBody>
      </p:sp>
      <p:sp>
        <p:nvSpPr>
          <p:cNvPr id="19460" name="Text Box 3"/>
          <p:cNvSpPr txBox="1">
            <a:spLocks noChangeArrowheads="1"/>
          </p:cNvSpPr>
          <p:nvPr/>
        </p:nvSpPr>
        <p:spPr bwMode="auto">
          <a:xfrm>
            <a:off x="2390775" y="1700213"/>
            <a:ext cx="1536700" cy="193833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400" dirty="0">
                <a:solidFill>
                  <a:srgbClr val="004C80"/>
                </a:solidFill>
              </a:rPr>
              <a:t>DCRK5</a:t>
            </a:r>
            <a:endParaRPr lang="it-IT" sz="2400" dirty="0">
              <a:solidFill>
                <a:srgbClr val="004C80"/>
              </a:solidFill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400" dirty="0">
                <a:solidFill>
                  <a:srgbClr val="004C80"/>
                </a:solidFill>
              </a:rPr>
              <a:t>DCRK5 </a:t>
            </a:r>
            <a:r>
              <a:rPr lang="it-IT" sz="2400" dirty="0">
                <a:solidFill>
                  <a:srgbClr val="004C80"/>
                </a:solidFill>
              </a:rPr>
              <a:t>240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400" dirty="0">
                <a:solidFill>
                  <a:srgbClr val="004C80"/>
                </a:solidFill>
              </a:rPr>
              <a:t>DCRK5 </a:t>
            </a:r>
            <a:r>
              <a:rPr lang="it-IT" sz="2400" dirty="0">
                <a:solidFill>
                  <a:srgbClr val="004C80"/>
                </a:solidFill>
              </a:rPr>
              <a:t>440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400" dirty="0">
                <a:solidFill>
                  <a:srgbClr val="004C80"/>
                </a:solidFill>
              </a:rPr>
              <a:t>DCRK5 </a:t>
            </a:r>
            <a:r>
              <a:rPr lang="it-IT" sz="2400" dirty="0">
                <a:solidFill>
                  <a:srgbClr val="004C80"/>
                </a:solidFill>
              </a:rPr>
              <a:t>480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400" dirty="0">
                <a:solidFill>
                  <a:srgbClr val="004C80"/>
                </a:solidFill>
              </a:rPr>
              <a:t>DCRK5 525</a:t>
            </a:r>
            <a:endParaRPr lang="it-IT" sz="2400" dirty="0">
              <a:solidFill>
                <a:srgbClr val="004C80"/>
              </a:solidFill>
            </a:endParaRPr>
          </a:p>
        </p:txBody>
      </p:sp>
      <p:sp>
        <p:nvSpPr>
          <p:cNvPr id="19461" name="Text Box 4"/>
          <p:cNvSpPr txBox="1">
            <a:spLocks noChangeArrowheads="1"/>
          </p:cNvSpPr>
          <p:nvPr/>
        </p:nvSpPr>
        <p:spPr bwMode="auto">
          <a:xfrm>
            <a:off x="4178300" y="1700213"/>
            <a:ext cx="1536700" cy="193833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400" dirty="0">
                <a:solidFill>
                  <a:srgbClr val="004C80"/>
                </a:solidFill>
              </a:rPr>
              <a:t>DCRK7</a:t>
            </a:r>
            <a:endParaRPr lang="it-IT" sz="2400" dirty="0">
              <a:solidFill>
                <a:srgbClr val="004C80"/>
              </a:solidFill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400" dirty="0">
                <a:solidFill>
                  <a:srgbClr val="004C80"/>
                </a:solidFill>
              </a:rPr>
              <a:t>DCRK7 </a:t>
            </a:r>
            <a:r>
              <a:rPr lang="it-IT" sz="2400" dirty="0">
                <a:solidFill>
                  <a:srgbClr val="004C80"/>
                </a:solidFill>
              </a:rPr>
              <a:t>240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400" dirty="0">
                <a:solidFill>
                  <a:srgbClr val="004C80"/>
                </a:solidFill>
              </a:rPr>
              <a:t>DCRK7 </a:t>
            </a:r>
            <a:r>
              <a:rPr lang="it-IT" sz="2400" dirty="0">
                <a:solidFill>
                  <a:srgbClr val="004C80"/>
                </a:solidFill>
              </a:rPr>
              <a:t>440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400" dirty="0">
                <a:solidFill>
                  <a:srgbClr val="004C80"/>
                </a:solidFill>
              </a:rPr>
              <a:t>DCRK7 </a:t>
            </a:r>
            <a:r>
              <a:rPr lang="it-IT" sz="2400" dirty="0">
                <a:solidFill>
                  <a:srgbClr val="004C80"/>
                </a:solidFill>
              </a:rPr>
              <a:t>480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400" dirty="0">
                <a:solidFill>
                  <a:srgbClr val="004C80"/>
                </a:solidFill>
              </a:rPr>
              <a:t>DCRK7 525</a:t>
            </a:r>
            <a:endParaRPr lang="it-IT" sz="2400" dirty="0">
              <a:solidFill>
                <a:srgbClr val="004C80"/>
              </a:solidFill>
            </a:endParaRPr>
          </a:p>
        </p:txBody>
      </p:sp>
      <p:sp>
        <p:nvSpPr>
          <p:cNvPr id="19463" name="AutoShape 7"/>
          <p:cNvSpPr>
            <a:spLocks noChangeArrowheads="1"/>
          </p:cNvSpPr>
          <p:nvPr/>
        </p:nvSpPr>
        <p:spPr bwMode="auto">
          <a:xfrm rot="5400000">
            <a:off x="971506" y="4212104"/>
            <a:ext cx="863600" cy="719137"/>
          </a:xfrm>
          <a:prstGeom prst="rightArrow">
            <a:avLst>
              <a:gd name="adj1" fmla="val 50000"/>
              <a:gd name="adj2" fmla="val 30022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endParaRPr lang="it-IT" sz="2400" dirty="0"/>
          </a:p>
        </p:txBody>
      </p:sp>
      <p:sp>
        <p:nvSpPr>
          <p:cNvPr id="19464" name="Text Box 8"/>
          <p:cNvSpPr txBox="1">
            <a:spLocks noChangeArrowheads="1"/>
          </p:cNvSpPr>
          <p:nvPr/>
        </p:nvSpPr>
        <p:spPr bwMode="auto">
          <a:xfrm>
            <a:off x="2479675" y="5226050"/>
            <a:ext cx="13604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it-IT" altLang="ru-RU" sz="3200" b="1">
                <a:solidFill>
                  <a:srgbClr val="004C80"/>
                </a:solidFill>
              </a:rPr>
              <a:t>DCRL5</a:t>
            </a:r>
          </a:p>
        </p:txBody>
      </p:sp>
      <p:sp>
        <p:nvSpPr>
          <p:cNvPr id="19465" name="Text Box 10"/>
          <p:cNvSpPr txBox="1">
            <a:spLocks noChangeArrowheads="1"/>
          </p:cNvSpPr>
          <p:nvPr/>
        </p:nvSpPr>
        <p:spPr bwMode="auto">
          <a:xfrm>
            <a:off x="3614738" y="5226050"/>
            <a:ext cx="266382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it-IT" altLang="ru-RU" sz="3200" b="1">
                <a:solidFill>
                  <a:srgbClr val="004C80"/>
                </a:solidFill>
              </a:rPr>
              <a:t>DCRL5 +</a:t>
            </a:r>
            <a:br>
              <a:rPr lang="it-IT" altLang="ru-RU" sz="3200" b="1">
                <a:solidFill>
                  <a:srgbClr val="004C80"/>
                </a:solidFill>
              </a:rPr>
            </a:br>
            <a:r>
              <a:rPr lang="it-IT" altLang="ru-RU" sz="3200" b="1">
                <a:solidFill>
                  <a:srgbClr val="004C80"/>
                </a:solidFill>
              </a:rPr>
              <a:t>EXP1006</a:t>
            </a:r>
          </a:p>
        </p:txBody>
      </p:sp>
      <p:sp>
        <p:nvSpPr>
          <p:cNvPr id="19467" name="AutoShape 18"/>
          <p:cNvSpPr>
            <a:spLocks noChangeArrowheads="1"/>
          </p:cNvSpPr>
          <p:nvPr/>
        </p:nvSpPr>
        <p:spPr bwMode="auto">
          <a:xfrm rot="5400000">
            <a:off x="4515078" y="4234701"/>
            <a:ext cx="863600" cy="719137"/>
          </a:xfrm>
          <a:prstGeom prst="rightArrow">
            <a:avLst>
              <a:gd name="adj1" fmla="val 50000"/>
              <a:gd name="adj2" fmla="val 30022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it-IT" dirty="0"/>
          </a:p>
        </p:txBody>
      </p:sp>
      <p:sp>
        <p:nvSpPr>
          <p:cNvPr id="19469" name="Text Box 20"/>
          <p:cNvSpPr txBox="1">
            <a:spLocks noChangeArrowheads="1"/>
          </p:cNvSpPr>
          <p:nvPr/>
        </p:nvSpPr>
        <p:spPr bwMode="auto">
          <a:xfrm>
            <a:off x="6113463" y="1844675"/>
            <a:ext cx="2490787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algn="ctr"/>
            <a:r>
              <a:rPr lang="en-US" altLang="ru-RU" sz="2400">
                <a:solidFill>
                  <a:srgbClr val="004C80"/>
                </a:solidFill>
              </a:rPr>
              <a:t>CT secondary</a:t>
            </a:r>
            <a:br>
              <a:rPr lang="en-US" altLang="ru-RU" sz="2400">
                <a:solidFill>
                  <a:srgbClr val="004C80"/>
                </a:solidFill>
              </a:rPr>
            </a:br>
            <a:r>
              <a:rPr lang="en-US" altLang="ru-RU" sz="2400">
                <a:solidFill>
                  <a:srgbClr val="004C80"/>
                </a:solidFill>
              </a:rPr>
              <a:t>/5A or /1A </a:t>
            </a:r>
            <a:br>
              <a:rPr lang="en-US" altLang="ru-RU" sz="2400">
                <a:solidFill>
                  <a:srgbClr val="004C80"/>
                </a:solidFill>
              </a:rPr>
            </a:br>
            <a:r>
              <a:rPr lang="en-US" altLang="ru-RU" sz="2400">
                <a:solidFill>
                  <a:srgbClr val="004C80"/>
                </a:solidFill>
              </a:rPr>
              <a:t>without special code management</a:t>
            </a:r>
          </a:p>
        </p:txBody>
      </p:sp>
      <p:sp>
        <p:nvSpPr>
          <p:cNvPr id="11" name="Text Box 3"/>
          <p:cNvSpPr txBox="1">
            <a:spLocks noChangeArrowheads="1"/>
          </p:cNvSpPr>
          <p:nvPr/>
        </p:nvSpPr>
        <p:spPr bwMode="auto">
          <a:xfrm>
            <a:off x="635000" y="1700213"/>
            <a:ext cx="1536700" cy="193833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400" dirty="0">
                <a:solidFill>
                  <a:srgbClr val="004C80"/>
                </a:solidFill>
              </a:rPr>
              <a:t>DCRK3</a:t>
            </a:r>
            <a:endParaRPr lang="it-IT" sz="2400" dirty="0">
              <a:solidFill>
                <a:srgbClr val="004C80"/>
              </a:solidFill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400" dirty="0">
                <a:solidFill>
                  <a:srgbClr val="004C80"/>
                </a:solidFill>
              </a:rPr>
              <a:t>DCRK3 </a:t>
            </a:r>
            <a:r>
              <a:rPr lang="it-IT" sz="2400" dirty="0">
                <a:solidFill>
                  <a:srgbClr val="004C80"/>
                </a:solidFill>
              </a:rPr>
              <a:t>240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400" dirty="0">
                <a:solidFill>
                  <a:srgbClr val="004C80"/>
                </a:solidFill>
              </a:rPr>
              <a:t>DCRK3 </a:t>
            </a:r>
            <a:r>
              <a:rPr lang="it-IT" sz="2400" dirty="0">
                <a:solidFill>
                  <a:srgbClr val="004C80"/>
                </a:solidFill>
              </a:rPr>
              <a:t>440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400" dirty="0">
                <a:solidFill>
                  <a:srgbClr val="004C80"/>
                </a:solidFill>
              </a:rPr>
              <a:t>DCRK3 </a:t>
            </a:r>
            <a:r>
              <a:rPr lang="it-IT" sz="2400" dirty="0">
                <a:solidFill>
                  <a:srgbClr val="004C80"/>
                </a:solidFill>
              </a:rPr>
              <a:t>480</a:t>
            </a: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it-IT" sz="2400" dirty="0">
                <a:solidFill>
                  <a:srgbClr val="004C80"/>
                </a:solidFill>
              </a:rPr>
              <a:t>DCRK3 525</a:t>
            </a:r>
            <a:endParaRPr lang="it-IT" sz="2400" dirty="0">
              <a:solidFill>
                <a:srgbClr val="004C80"/>
              </a:solidFill>
            </a:endParaRPr>
          </a:p>
        </p:txBody>
      </p:sp>
      <p:sp>
        <p:nvSpPr>
          <p:cNvPr id="19471" name="Text Box 8"/>
          <p:cNvSpPr txBox="1">
            <a:spLocks noChangeArrowheads="1"/>
          </p:cNvSpPr>
          <p:nvPr/>
        </p:nvSpPr>
        <p:spPr bwMode="auto">
          <a:xfrm>
            <a:off x="723900" y="5226050"/>
            <a:ext cx="13589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it-IT" altLang="ru-RU" sz="3200" b="1">
                <a:solidFill>
                  <a:srgbClr val="004C80"/>
                </a:solidFill>
              </a:rPr>
              <a:t>DCRL3</a:t>
            </a:r>
          </a:p>
        </p:txBody>
      </p:sp>
      <p:sp>
        <p:nvSpPr>
          <p:cNvPr id="13" name="AutoShape 7"/>
          <p:cNvSpPr>
            <a:spLocks noChangeArrowheads="1"/>
          </p:cNvSpPr>
          <p:nvPr/>
        </p:nvSpPr>
        <p:spPr bwMode="auto">
          <a:xfrm rot="5400000">
            <a:off x="2727723" y="4212104"/>
            <a:ext cx="863600" cy="719137"/>
          </a:xfrm>
          <a:prstGeom prst="rightArrow">
            <a:avLst>
              <a:gd name="adj1" fmla="val 50000"/>
              <a:gd name="adj2" fmla="val 30022"/>
            </a:avLst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ct val="20000"/>
              </a:spcBef>
              <a:defRPr/>
            </a:pPr>
            <a:endParaRPr lang="it-IT" sz="2400" dirty="0"/>
          </a:p>
        </p:txBody>
      </p:sp>
      <p:sp>
        <p:nvSpPr>
          <p:cNvPr id="14" name="Titolo 17"/>
          <p:cNvSpPr txBox="1">
            <a:spLocks/>
          </p:cNvSpPr>
          <p:nvPr/>
        </p:nvSpPr>
        <p:spPr>
          <a:xfrm>
            <a:off x="0" y="0"/>
            <a:ext cx="9144000" cy="762000"/>
          </a:xfrm>
          <a:prstGeom prst="rect">
            <a:avLst/>
          </a:prstGeom>
        </p:spPr>
        <p:txBody>
          <a:bodyPr anchor="ctr"/>
          <a:lstStyle/>
          <a:p>
            <a:pPr algn="ctr">
              <a:tabLst>
                <a:tab pos="2286000" algn="l"/>
              </a:tabLst>
              <a:defRPr/>
            </a:pPr>
            <a:r>
              <a:rPr lang="it-IT" sz="36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AUTOMATIC POWER FACTOR CONTROLLERS</a:t>
            </a:r>
          </a:p>
        </p:txBody>
      </p:sp>
      <p:sp>
        <p:nvSpPr>
          <p:cNvPr id="19476" name="Segnaposto numero diapositiva 14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F1C24E31-434F-4456-8CAC-9D169D452B8F}" type="slidenum">
              <a:rPr lang="it-IT" altLang="ru-RU">
                <a:solidFill>
                  <a:schemeClr val="bg1"/>
                </a:solidFill>
              </a:rPr>
              <a:pPr fontAlgn="base">
                <a:spcAft>
                  <a:spcPct val="0"/>
                </a:spcAft>
              </a:pPr>
              <a:t>17</a:t>
            </a:fld>
            <a:endParaRPr lang="it-IT" altLang="ru-RU">
              <a:solidFill>
                <a:schemeClr val="bg1"/>
              </a:solidFill>
            </a:endParaRPr>
          </a:p>
        </p:txBody>
      </p:sp>
      <p:sp>
        <p:nvSpPr>
          <p:cNvPr id="19477" name="Segnaposto data 15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r>
              <a:rPr lang="it-IT" altLang="ru-RU">
                <a:solidFill>
                  <a:schemeClr val="bg1"/>
                </a:solidFill>
              </a:rPr>
              <a:t>M60GB200114</a:t>
            </a: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55013" y="6069013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534"/>
    </mc:Choice>
    <mc:Fallback>
      <p:transition spd="slow" advTm="85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ella 4"/>
          <p:cNvGraphicFramePr>
            <a:graphicFrameLocks noGrp="1"/>
          </p:cNvGraphicFramePr>
          <p:nvPr/>
        </p:nvGraphicFramePr>
        <p:xfrm>
          <a:off x="125413" y="1233488"/>
          <a:ext cx="4446588" cy="475138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682160"/>
                <a:gridCol w="882214"/>
                <a:gridCol w="882214"/>
              </a:tblGrid>
              <a:tr h="250073">
                <a:tc>
                  <a:txBody>
                    <a:bodyPr/>
                    <a:lstStyle/>
                    <a:p>
                      <a:pPr marL="0" indent="0" algn="l" fontAlgn="t"/>
                      <a:r>
                        <a:rPr lang="en-US" sz="1400" u="none" strike="noStrike" noProof="0" dirty="0" smtClean="0">
                          <a:latin typeface="+mj-lt"/>
                        </a:rPr>
                        <a:t>Measures  Available</a:t>
                      </a:r>
                      <a:endParaRPr lang="en-US" sz="1400" b="1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36005" marR="36005" marT="17999" marB="17999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en-US" sz="1400" b="1" u="none" strike="noStrike" kern="1200" noProof="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DCRL3/5 </a:t>
                      </a:r>
                      <a:endParaRPr lang="en-US" sz="1400" b="1" u="none" strike="noStrike" kern="1200" noProof="0" dirty="0">
                        <a:solidFill>
                          <a:schemeClr val="lt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36005" marR="36005" marT="17999" marB="17999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en-US" sz="1400" b="1" u="none" strike="noStrike" kern="1200" noProof="0" dirty="0" smtClean="0">
                          <a:solidFill>
                            <a:schemeClr val="lt1"/>
                          </a:solidFill>
                          <a:latin typeface="+mj-lt"/>
                          <a:ea typeface="+mn-ea"/>
                          <a:cs typeface="+mn-cs"/>
                        </a:rPr>
                        <a:t> DCRK3/5/7</a:t>
                      </a:r>
                      <a:endParaRPr lang="en-US" sz="1400" b="1" u="none" strike="noStrike" kern="1200" noProof="0" dirty="0">
                        <a:solidFill>
                          <a:schemeClr val="lt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36005" marR="36005" marT="17999" marB="17999" anchor="ctr"/>
                </a:tc>
              </a:tr>
              <a:tr h="250073">
                <a:tc>
                  <a:txBody>
                    <a:bodyPr/>
                    <a:lstStyle/>
                    <a:p>
                      <a:pPr marL="0" lvl="0" indent="0" algn="l" fontAlgn="b"/>
                      <a:r>
                        <a:rPr lang="en-US" sz="1400" u="none" strike="noStrike" noProof="0" dirty="0" smtClean="0">
                          <a:latin typeface="+mj-lt"/>
                        </a:rPr>
                        <a:t>Cos φ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36005" marR="36005" marT="17999" marB="17999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+mj-lt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36005" marR="36005" marT="17999" marB="17999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+mj-lt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36005" marR="36005" marT="17999" marB="17999" anchor="ctr"/>
                </a:tc>
              </a:tr>
              <a:tr h="250073">
                <a:tc>
                  <a:txBody>
                    <a:bodyPr/>
                    <a:lstStyle/>
                    <a:p>
                      <a:pPr marL="0" lvl="0" indent="0" algn="l" fontAlgn="b">
                        <a:tabLst/>
                      </a:pPr>
                      <a:r>
                        <a:rPr lang="en-US" sz="1400" u="none" strike="noStrike" kern="1200" noProof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Instantaneous power factor</a:t>
                      </a:r>
                      <a:endParaRPr lang="en-US" sz="1400" u="none" strike="noStrike" kern="1200" noProof="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36005" marR="36005" marT="17999" marB="17999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+mj-lt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36005" marR="36005" marT="17999" marB="17999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+mj-lt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36005" marR="36005" marT="17999" marB="17999" anchor="ctr"/>
                </a:tc>
              </a:tr>
              <a:tr h="25007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 kern="1200" noProof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Average weekly power factor</a:t>
                      </a:r>
                    </a:p>
                  </a:txBody>
                  <a:tcPr marL="36005" marR="36005" marT="17999" marB="17999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+mj-lt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36005" marR="36005" marT="17999" marB="17999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+mj-lt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36005" marR="36005" marT="17999" marB="17999" anchor="ctr"/>
                </a:tc>
              </a:tr>
              <a:tr h="250073">
                <a:tc>
                  <a:txBody>
                    <a:bodyPr/>
                    <a:lstStyle/>
                    <a:p>
                      <a:pPr marL="0" lvl="0" indent="0" algn="l" fontAlgn="b"/>
                      <a:r>
                        <a:rPr lang="en-US" sz="1400" u="none" strike="noStrike" noProof="0" dirty="0" smtClean="0">
                          <a:latin typeface="+mj-lt"/>
                        </a:rPr>
                        <a:t>Voltage and current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36005" marR="36005" marT="17999" marB="17999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+mj-lt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36005" marR="36005" marT="17999" marB="17999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+mj-lt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36005" marR="36005" marT="17999" marB="17999" anchor="ctr"/>
                </a:tc>
              </a:tr>
              <a:tr h="25007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 noProof="0" dirty="0" smtClean="0">
                          <a:latin typeface="+mj-lt"/>
                        </a:rPr>
                        <a:t>Voltage and current</a:t>
                      </a:r>
                      <a:r>
                        <a:rPr lang="en-US" sz="1400" b="0" i="0" u="none" strike="noStrike" baseline="0" noProof="0" dirty="0" smtClean="0">
                          <a:solidFill>
                            <a:srgbClr val="000000"/>
                          </a:solidFill>
                          <a:latin typeface="+mj-lt"/>
                        </a:rPr>
                        <a:t> </a:t>
                      </a:r>
                      <a:r>
                        <a:rPr lang="en-US" sz="1400" u="none" strike="noStrike" noProof="0" dirty="0" smtClean="0">
                          <a:latin typeface="+mj-lt"/>
                        </a:rPr>
                        <a:t>Max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36005" marR="36005" marT="17999" marB="17999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+mj-lt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36005" marR="36005" marT="17999" marB="17999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+mj-lt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36005" marR="36005" marT="17999" marB="17999" anchor="ctr"/>
                </a:tc>
              </a:tr>
              <a:tr h="25007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 kern="1200" noProof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Electric panel temperature</a:t>
                      </a:r>
                      <a:endParaRPr lang="en-US" sz="1400" u="none" strike="noStrike" kern="1200" noProof="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36005" marR="36005" marT="17999" marB="17999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+mj-lt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36005" marR="36005" marT="17999" marB="17999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+mj-lt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36005" marR="36005" marT="17999" marB="17999" anchor="ctr"/>
                </a:tc>
              </a:tr>
              <a:tr h="25007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 kern="1200" noProof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Max electric panel temperature  </a:t>
                      </a:r>
                      <a:endParaRPr lang="en-US" sz="1400" u="none" strike="noStrike" kern="1200" noProof="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36005" marR="36005" marT="17999" marB="17999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+mj-lt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36005" marR="36005" marT="17999" marB="17999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+mj-lt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36005" marR="36005" marT="17999" marB="17999" anchor="ctr"/>
                </a:tc>
              </a:tr>
              <a:tr h="25007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 kern="1200" noProof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Reactive power to reach set-point</a:t>
                      </a:r>
                      <a:endParaRPr lang="en-US" sz="1400" u="none" strike="noStrike" kern="1200" noProof="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36005" marR="36005" marT="17999" marB="17999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+mj-lt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36005" marR="36005" marT="17999" marB="17999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+mj-lt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36005" marR="36005" marT="17999" marB="17999" anchor="ctr"/>
                </a:tc>
              </a:tr>
              <a:tr h="25007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 kern="1200" noProof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Total reactive power</a:t>
                      </a:r>
                      <a:endParaRPr lang="en-US" sz="1400" u="none" strike="noStrike" kern="1200" noProof="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36005" marR="36005" marT="17999" marB="17999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+mj-lt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36005" marR="36005" marT="17999" marB="17999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+mj-lt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36005" marR="36005" marT="17999" marB="17999" anchor="ctr"/>
                </a:tc>
              </a:tr>
              <a:tr h="25007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 kern="1200" noProof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Capacitor overload</a:t>
                      </a:r>
                      <a:endParaRPr lang="en-US" sz="1400" u="none" strike="noStrike" kern="1200" noProof="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36005" marR="36005" marT="17999" marB="17999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+mj-lt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36005" marR="36005" marT="17999" marB="17999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+mj-lt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36005" marR="36005" marT="17999" marB="17999" anchor="ctr"/>
                </a:tc>
              </a:tr>
              <a:tr h="25007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 kern="1200" noProof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Max capacitor overload</a:t>
                      </a:r>
                      <a:endParaRPr lang="en-US" sz="1400" u="none" strike="noStrike" kern="1200" noProof="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36005" marR="36005" marT="17999" marB="17999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+mj-lt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36005" marR="36005" marT="17999" marB="17999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+mj-lt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36005" marR="36005" marT="17999" marB="17999" anchor="ctr"/>
                </a:tc>
              </a:tr>
              <a:tr h="25007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 kern="1200" noProof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Active and apparent power</a:t>
                      </a:r>
                      <a:endParaRPr lang="en-US" sz="1400" u="none" strike="noStrike" kern="1200" noProof="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36005" marR="36005" marT="17999" marB="17999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+mj-lt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36005" marR="36005" marT="17999" marB="17999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noProof="0" dirty="0" smtClean="0">
                          <a:latin typeface="+mj-lt"/>
                        </a:rPr>
                        <a:t>-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36005" marR="36005" marT="17999" marB="17999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25007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 kern="1200" noProof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Current and voltage harmonic analysis</a:t>
                      </a:r>
                      <a:endParaRPr lang="en-US" sz="1400" u="none" strike="noStrike" kern="1200" noProof="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36005" marR="36005" marT="17999" marB="17999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+mj-lt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36005" marR="36005" marT="17999" marB="17999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u="none" strike="noStrike" noProof="0" dirty="0" smtClean="0">
                          <a:latin typeface="+mj-lt"/>
                        </a:rPr>
                        <a:t>-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36005" marR="36005" marT="17999" marB="17999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25007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 kern="1200" noProof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THD capacitor current</a:t>
                      </a:r>
                      <a:endParaRPr lang="en-US" sz="1400" u="none" strike="noStrike" kern="1200" noProof="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36005" marR="36005" marT="17999" marB="17999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u="none" strike="noStrike" kern="1200" noProof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●</a:t>
                      </a:r>
                    </a:p>
                  </a:txBody>
                  <a:tcPr marL="36005" marR="36005" marT="17999" marB="17999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b="0" u="none" strike="noStrike" kern="1200" noProof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-</a:t>
                      </a:r>
                      <a:endParaRPr lang="en-US" sz="1400" b="0" u="none" strike="noStrike" kern="1200" noProof="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36005" marR="36005" marT="17999" marB="17999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25007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 kern="1200" noProof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THDV, THDI</a:t>
                      </a:r>
                      <a:endParaRPr lang="en-US" sz="1400" u="none" strike="noStrike" kern="1200" noProof="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36005" marR="36005" marT="17999" marB="17999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u="none" strike="noStrike" kern="1200" noProof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●</a:t>
                      </a:r>
                    </a:p>
                  </a:txBody>
                  <a:tcPr marL="36005" marR="36005" marT="17999" marB="17999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en-US" sz="1400" b="0" u="none" strike="noStrike" kern="1200" noProof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-</a:t>
                      </a:r>
                      <a:endParaRPr lang="en-US" sz="1400" b="0" u="none" strike="noStrike" kern="1200" noProof="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36005" marR="36005" marT="17999" marB="17999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25007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 kern="1200" noProof="0" dirty="0" err="1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var</a:t>
                      </a:r>
                      <a:r>
                        <a:rPr lang="en-US" sz="1400" u="none" strike="noStrike" kern="1200" noProof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-measured value per step</a:t>
                      </a:r>
                      <a:endParaRPr lang="en-US" sz="1400" u="none" strike="noStrike" kern="1200" noProof="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36005" marR="36005" marT="17999" marB="17999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+mj-lt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36005" marR="36005" marT="17999" marB="17999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noProof="0" dirty="0" smtClean="0">
                          <a:latin typeface="+mj-lt"/>
                        </a:rPr>
                        <a:t>-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36005" marR="36005" marT="17999" marB="17999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25007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 kern="1200" noProof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Number of </a:t>
                      </a:r>
                      <a:r>
                        <a:rPr lang="en-US" sz="1400" u="none" strike="noStrike" kern="1200" noProof="0" dirty="0" err="1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switchings</a:t>
                      </a:r>
                      <a:r>
                        <a:rPr lang="en-US" sz="1400" u="none" strike="noStrike" kern="1200" noProof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 per step</a:t>
                      </a:r>
                      <a:endParaRPr lang="en-US" sz="1400" u="none" strike="noStrike" kern="1200" noProof="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36005" marR="36005" marT="17999" marB="17999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+mj-lt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36005" marR="36005" marT="17999" marB="17999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noProof="0" dirty="0" smtClean="0">
                          <a:latin typeface="+mj-lt"/>
                        </a:rPr>
                        <a:t>-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36005" marR="36005" marT="17999" marB="17999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25007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 kern="1200" noProof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Connection</a:t>
                      </a:r>
                      <a:r>
                        <a:rPr lang="en-US" sz="1400" u="none" strike="noStrike" kern="1200" baseline="0" noProof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400" u="none" strike="noStrike" kern="1200" noProof="0" dirty="0" smtClean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time insertion per step</a:t>
                      </a:r>
                      <a:endParaRPr lang="en-US" sz="1400" u="none" strike="noStrike" kern="1200" noProof="0" dirty="0">
                        <a:solidFill>
                          <a:schemeClr val="dk1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36005" marR="36005" marT="17999" marB="17999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+mj-lt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36005" marR="36005" marT="17999" marB="17999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noProof="0" dirty="0" smtClean="0">
                          <a:latin typeface="+mj-lt"/>
                        </a:rPr>
                        <a:t>-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+mj-lt"/>
                      </a:endParaRPr>
                    </a:p>
                  </a:txBody>
                  <a:tcPr marL="36005" marR="36005" marT="17999" marB="17999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Titolo 17"/>
          <p:cNvSpPr txBox="1">
            <a:spLocks/>
          </p:cNvSpPr>
          <p:nvPr/>
        </p:nvSpPr>
        <p:spPr>
          <a:xfrm>
            <a:off x="0" y="0"/>
            <a:ext cx="9144000" cy="762000"/>
          </a:xfrm>
          <a:prstGeom prst="rect">
            <a:avLst/>
          </a:prstGeom>
        </p:spPr>
        <p:txBody>
          <a:bodyPr anchor="ctr"/>
          <a:lstStyle/>
          <a:p>
            <a:pPr algn="ctr">
              <a:tabLst>
                <a:tab pos="2286000" algn="l"/>
              </a:tabLst>
              <a:defRPr/>
            </a:pPr>
            <a:r>
              <a:rPr lang="it-IT" sz="36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AUTOMATIC POWER FACTOR CONTROLLERS</a:t>
            </a:r>
          </a:p>
        </p:txBody>
      </p:sp>
      <p:graphicFrame>
        <p:nvGraphicFramePr>
          <p:cNvPr id="7" name="Tabella 6"/>
          <p:cNvGraphicFramePr>
            <a:graphicFrameLocks noGrp="1"/>
          </p:cNvGraphicFramePr>
          <p:nvPr/>
        </p:nvGraphicFramePr>
        <p:xfrm>
          <a:off x="4716463" y="1233488"/>
          <a:ext cx="4140201" cy="377983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499543"/>
                <a:gridCol w="820329"/>
                <a:gridCol w="820329"/>
              </a:tblGrid>
              <a:tr h="251989">
                <a:tc>
                  <a:txBody>
                    <a:bodyPr/>
                    <a:lstStyle/>
                    <a:p>
                      <a:pPr marL="179388" indent="0" algn="l" defTabSz="914400" rtl="0" eaLnBrk="1" fontAlgn="t" latinLnBrk="0" hangingPunct="1"/>
                      <a:r>
                        <a:rPr lang="en-US" sz="1400" b="1" u="none" strike="noStrike" kern="1200" cap="none" baseline="0" noProof="0" dirty="0" smtClean="0">
                          <a:solidFill>
                            <a:schemeClr val="lt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Protections</a:t>
                      </a:r>
                      <a:endParaRPr lang="en-US" sz="1400" b="1" u="none" strike="noStrike" kern="1200" cap="none" baseline="0" noProof="0" dirty="0">
                        <a:solidFill>
                          <a:schemeClr val="lt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en-US" sz="1400" b="1" u="none" strike="noStrike" kern="1200" noProof="0" dirty="0" smtClean="0">
                          <a:solidFill>
                            <a:schemeClr val="lt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DCRL3/5 </a:t>
                      </a:r>
                      <a:endParaRPr lang="en-US" sz="1400" b="1" u="none" strike="noStrike" kern="1200" noProof="0" dirty="0">
                        <a:solidFill>
                          <a:schemeClr val="lt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 marL="9524" marR="9524" marT="9525" marB="0"/>
                </a:tc>
                <a:tc>
                  <a:txBody>
                    <a:bodyPr/>
                    <a:lstStyle/>
                    <a:p>
                      <a:pPr marL="0" algn="ctr" defTabSz="914400" rtl="0" eaLnBrk="1" fontAlgn="t" latinLnBrk="0" hangingPunct="1"/>
                      <a:r>
                        <a:rPr lang="en-US" sz="1400" b="1" u="none" strike="noStrike" kern="1200" noProof="0" dirty="0" smtClean="0">
                          <a:solidFill>
                            <a:schemeClr val="lt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 DCRK3/5/7</a:t>
                      </a:r>
                      <a:endParaRPr lang="en-US" sz="1400" b="1" u="none" strike="noStrike" kern="1200" noProof="0" dirty="0">
                        <a:solidFill>
                          <a:schemeClr val="lt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 marL="9524" marR="9524" marT="9525" marB="0"/>
                </a:tc>
              </a:tr>
              <a:tr h="251989">
                <a:tc>
                  <a:txBody>
                    <a:bodyPr/>
                    <a:lstStyle/>
                    <a:p>
                      <a:pPr marL="179388" indent="0" algn="l" fontAlgn="b"/>
                      <a:r>
                        <a:rPr lang="en-US" sz="1400" u="none" strike="noStrike" noProof="0" dirty="0" smtClean="0">
                          <a:latin typeface="Arial Narrow" pitchFamily="34" charset="0"/>
                        </a:rPr>
                        <a:t>Over voltage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4" marR="9524" marT="9525" marB="0" anchor="ctr"/>
                </a:tc>
              </a:tr>
              <a:tr h="251989">
                <a:tc>
                  <a:txBody>
                    <a:bodyPr/>
                    <a:lstStyle/>
                    <a:p>
                      <a:pPr marL="179388" indent="0" algn="l" fontAlgn="b"/>
                      <a:r>
                        <a:rPr lang="en-US" sz="1400" u="none" strike="noStrike" noProof="0" dirty="0" smtClean="0">
                          <a:latin typeface="Arial Narrow" pitchFamily="34" charset="0"/>
                        </a:rPr>
                        <a:t>Under voltage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4" marR="9524" marT="9525" marB="0" anchor="ctr"/>
                </a:tc>
              </a:tr>
              <a:tr h="251989">
                <a:tc>
                  <a:txBody>
                    <a:bodyPr/>
                    <a:lstStyle/>
                    <a:p>
                      <a:pPr marL="179388" indent="0" algn="l" fontAlgn="b"/>
                      <a:r>
                        <a:rPr lang="en-US" sz="1400" u="none" strike="noStrike" noProof="0" dirty="0" smtClean="0">
                          <a:latin typeface="Arial Narrow" pitchFamily="34" charset="0"/>
                        </a:rPr>
                        <a:t>Over current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4" marR="9524" marT="9525" marB="0" anchor="ctr"/>
                </a:tc>
              </a:tr>
              <a:tr h="251989">
                <a:tc>
                  <a:txBody>
                    <a:bodyPr/>
                    <a:lstStyle/>
                    <a:p>
                      <a:pPr marL="179388" indent="0" algn="l" fontAlgn="b"/>
                      <a:r>
                        <a:rPr lang="en-US" sz="1400" u="none" strike="noStrike" noProof="0" dirty="0" smtClean="0">
                          <a:latin typeface="Arial Narrow" pitchFamily="34" charset="0"/>
                        </a:rPr>
                        <a:t>Over compensation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4" marR="9524" marT="9525" marB="0" anchor="ctr"/>
                </a:tc>
              </a:tr>
              <a:tr h="251989">
                <a:tc>
                  <a:txBody>
                    <a:bodyPr/>
                    <a:lstStyle/>
                    <a:p>
                      <a:pPr marL="179388" indent="0" algn="l" fontAlgn="b"/>
                      <a:r>
                        <a:rPr lang="en-US" sz="1400" u="none" strike="noStrike" noProof="0" dirty="0" smtClean="0">
                          <a:latin typeface="Arial Narrow" pitchFamily="34" charset="0"/>
                        </a:rPr>
                        <a:t>Under compensation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4" marR="9524" marT="9525" marB="0" anchor="ctr"/>
                </a:tc>
              </a:tr>
              <a:tr h="251989">
                <a:tc>
                  <a:txBody>
                    <a:bodyPr/>
                    <a:lstStyle/>
                    <a:p>
                      <a:pPr marL="179388" indent="0" algn="l" fontAlgn="b"/>
                      <a:r>
                        <a:rPr lang="en-US" sz="1400" u="none" strike="noStrike" noProof="0" dirty="0" smtClean="0">
                          <a:latin typeface="Arial Narrow" pitchFamily="34" charset="0"/>
                        </a:rPr>
                        <a:t>Capacitor</a:t>
                      </a:r>
                      <a:r>
                        <a:rPr lang="en-US" sz="1400" u="none" strike="noStrike" baseline="0" noProof="0" dirty="0" smtClean="0">
                          <a:latin typeface="Arial Narrow" pitchFamily="34" charset="0"/>
                        </a:rPr>
                        <a:t> overload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4" marR="9524" marT="9525" marB="0" anchor="ctr"/>
                </a:tc>
              </a:tr>
              <a:tr h="251989">
                <a:tc>
                  <a:txBody>
                    <a:bodyPr/>
                    <a:lstStyle/>
                    <a:p>
                      <a:pPr marL="179388" indent="0" algn="l" fontAlgn="b"/>
                      <a:r>
                        <a:rPr lang="en-US" sz="1400" u="none" strike="noStrike" noProof="0" dirty="0" smtClean="0">
                          <a:latin typeface="Arial Narrow" pitchFamily="34" charset="0"/>
                        </a:rPr>
                        <a:t>Over temperature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4" marR="9524" marT="9525" marB="0" anchor="ctr"/>
                </a:tc>
              </a:tr>
              <a:tr h="251989">
                <a:tc>
                  <a:txBody>
                    <a:bodyPr/>
                    <a:lstStyle/>
                    <a:p>
                      <a:pPr marL="179388" indent="0" algn="l" fontAlgn="b"/>
                      <a:r>
                        <a:rPr lang="en-US" sz="1400" u="none" strike="noStrike" noProof="0" dirty="0" smtClean="0">
                          <a:latin typeface="Arial Narrow" pitchFamily="34" charset="0"/>
                        </a:rPr>
                        <a:t>Mains micro-breakings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4" marR="9524" marT="9525" marB="0" anchor="ctr"/>
                </a:tc>
              </a:tr>
              <a:tr h="251989">
                <a:tc>
                  <a:txBody>
                    <a:bodyPr/>
                    <a:lstStyle/>
                    <a:p>
                      <a:pPr marL="179388" indent="0" algn="l" fontAlgn="b"/>
                      <a:r>
                        <a:rPr lang="en-US" sz="1400" u="none" strike="noStrike" noProof="0" dirty="0" smtClean="0">
                          <a:latin typeface="Arial Narrow" pitchFamily="34" charset="0"/>
                        </a:rPr>
                        <a:t>Programmable alarm property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4" marR="9524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4" marR="9524" marT="9525" marB="0" anchor="ctr"/>
                </a:tc>
              </a:tr>
              <a:tr h="251989">
                <a:tc>
                  <a:txBody>
                    <a:bodyPr/>
                    <a:lstStyle/>
                    <a:p>
                      <a:pPr marL="179388" indent="0" algn="l" fontAlgn="b"/>
                      <a:r>
                        <a:rPr lang="en-US" sz="1400" u="none" strike="noStrike" noProof="0" dirty="0" smtClean="0">
                          <a:latin typeface="Arial Narrow" pitchFamily="34" charset="0"/>
                        </a:rPr>
                        <a:t>Capacitor bank failure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4" marR="9524" marT="9525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4" marR="9524" marT="9525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noProof="0" dirty="0" smtClean="0">
                          <a:latin typeface="Arial Narrow" pitchFamily="34" charset="0"/>
                        </a:rPr>
                        <a:t>-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4" marR="9524" marT="9525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251989">
                <a:tc>
                  <a:txBody>
                    <a:bodyPr/>
                    <a:lstStyle/>
                    <a:p>
                      <a:pPr marL="179388" indent="0" algn="l" fontAlgn="b"/>
                      <a:r>
                        <a:rPr lang="en-US" sz="1400" u="none" strike="noStrike" noProof="0" dirty="0" smtClean="0">
                          <a:latin typeface="Arial Narrow" pitchFamily="34" charset="0"/>
                        </a:rPr>
                        <a:t>THDV max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4" marR="9524" marT="9525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4" marR="9524" marT="9525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noProof="0" dirty="0" smtClean="0">
                          <a:latin typeface="Arial Narrow" pitchFamily="34" charset="0"/>
                        </a:rPr>
                        <a:t>-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4" marR="9524" marT="9525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251989">
                <a:tc>
                  <a:txBody>
                    <a:bodyPr/>
                    <a:lstStyle/>
                    <a:p>
                      <a:pPr marL="179388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 noProof="0" dirty="0" smtClean="0">
                          <a:latin typeface="Arial Narrow" pitchFamily="34" charset="0"/>
                        </a:rPr>
                        <a:t>THDI max</a:t>
                      </a:r>
                      <a:endParaRPr lang="en-US" sz="1400" b="0" i="0" u="none" strike="noStrike" noProof="0" dirty="0" smtClean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4" marR="9524" marT="9525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US" sz="1400" b="0" i="0" u="none" strike="noStrike" noProof="0" dirty="0" smtClean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4" marR="9524" marT="9525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noProof="0" dirty="0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-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4" marR="9524" marT="9525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251989">
                <a:tc>
                  <a:txBody>
                    <a:bodyPr/>
                    <a:lstStyle/>
                    <a:p>
                      <a:pPr marL="179388" indent="0" algn="l" fontAlgn="b"/>
                      <a:r>
                        <a:rPr lang="en-US" sz="1400" u="none" strike="noStrike" noProof="0" dirty="0" smtClean="0">
                          <a:latin typeface="Arial Narrow" pitchFamily="34" charset="0"/>
                        </a:rPr>
                        <a:t>Protection</a:t>
                      </a:r>
                      <a:r>
                        <a:rPr lang="en-US" sz="1400" u="none" strike="noStrike" baseline="0" noProof="0" dirty="0" smtClean="0">
                          <a:latin typeface="Arial Narrow" pitchFamily="34" charset="0"/>
                        </a:rPr>
                        <a:t> password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4" marR="9524" marT="9525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4" marR="9524" marT="9525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u="none" strike="noStrike" noProof="0" dirty="0" smtClean="0">
                          <a:latin typeface="Arial Narrow" pitchFamily="34" charset="0"/>
                        </a:rPr>
                        <a:t>-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4" marR="9524" marT="9525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  <a:tr h="251989">
                <a:tc>
                  <a:txBody>
                    <a:bodyPr/>
                    <a:lstStyle/>
                    <a:p>
                      <a:pPr marL="179388" indent="0" algn="l" fontAlgn="b"/>
                      <a:r>
                        <a:rPr lang="en-US" sz="1400" b="0" i="0" u="none" strike="noStrike" noProof="0" dirty="0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Maintenance request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4" marR="9524" marT="9525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US" sz="1400" b="0" i="0" u="none" strike="noStrike" noProof="0" dirty="0" smtClean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4" marR="9524" marT="9525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400" b="0" i="0" u="none" strike="noStrike" noProof="0" dirty="0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-</a:t>
                      </a:r>
                      <a:endParaRPr lang="en-US" sz="14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9524" marR="9524" marT="9525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0631" name="Text Box 2"/>
          <p:cNvSpPr txBox="1">
            <a:spLocks noChangeArrowheads="1"/>
          </p:cNvSpPr>
          <p:nvPr/>
        </p:nvSpPr>
        <p:spPr bwMode="auto">
          <a:xfrm>
            <a:off x="142875" y="800100"/>
            <a:ext cx="82073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it-IT" altLang="ru-RU" b="1">
                <a:solidFill>
                  <a:srgbClr val="004C80"/>
                </a:solidFill>
              </a:rPr>
              <a:t>DCRL vs DCRK</a:t>
            </a:r>
          </a:p>
        </p:txBody>
      </p:sp>
      <p:sp>
        <p:nvSpPr>
          <p:cNvPr id="20632" name="Segnaposto numero diapositiva 8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0551F2F4-1407-4460-9110-F13972C6FEA6}" type="slidenum">
              <a:rPr lang="it-IT" altLang="ru-RU">
                <a:solidFill>
                  <a:schemeClr val="bg1"/>
                </a:solidFill>
              </a:rPr>
              <a:pPr fontAlgn="base">
                <a:spcAft>
                  <a:spcPct val="0"/>
                </a:spcAft>
              </a:pPr>
              <a:t>18</a:t>
            </a:fld>
            <a:endParaRPr lang="it-IT" altLang="ru-RU">
              <a:solidFill>
                <a:schemeClr val="bg1"/>
              </a:solidFill>
            </a:endParaRPr>
          </a:p>
        </p:txBody>
      </p:sp>
      <p:sp>
        <p:nvSpPr>
          <p:cNvPr id="20633" name="Segnaposto data 9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r>
              <a:rPr lang="it-IT" altLang="ru-RU">
                <a:solidFill>
                  <a:schemeClr val="bg1"/>
                </a:solidFill>
              </a:rPr>
              <a:t>M60GB200114</a:t>
            </a: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55013" y="6069013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962"/>
    </mc:Choice>
    <mc:Fallback>
      <p:transition spd="slow" advTm="189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7"/>
          <p:cNvSpPr txBox="1">
            <a:spLocks/>
          </p:cNvSpPr>
          <p:nvPr/>
        </p:nvSpPr>
        <p:spPr>
          <a:xfrm>
            <a:off x="0" y="0"/>
            <a:ext cx="9144000" cy="762000"/>
          </a:xfrm>
          <a:prstGeom prst="rect">
            <a:avLst/>
          </a:prstGeom>
        </p:spPr>
        <p:txBody>
          <a:bodyPr anchor="ctr"/>
          <a:lstStyle/>
          <a:p>
            <a:pPr algn="ctr">
              <a:tabLst>
                <a:tab pos="2286000" algn="l"/>
              </a:tabLst>
              <a:defRPr/>
            </a:pPr>
            <a:r>
              <a:rPr lang="it-IT" sz="36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AUTOMATIC POWER FACTOR CONTROLLERS</a:t>
            </a: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323850" y="717550"/>
            <a:ext cx="8496300" cy="571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342900" indent="-342900">
              <a:buClr>
                <a:srgbClr val="FF0000"/>
              </a:buClr>
              <a:buSzPct val="150000"/>
              <a:tabLst>
                <a:tab pos="457200" algn="l"/>
              </a:tabLst>
              <a:defRPr/>
            </a:pPr>
            <a:r>
              <a:rPr lang="en-GB" sz="2000" b="1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NEW MEASUREMENTS AND PROTECTIONS</a:t>
            </a:r>
          </a:p>
          <a:p>
            <a:pPr algn="just" fontAlgn="b">
              <a:spcBef>
                <a:spcPts val="1200"/>
              </a:spcBef>
              <a:spcAft>
                <a:spcPts val="0"/>
              </a:spcAft>
              <a:defRPr/>
            </a:pPr>
            <a:r>
              <a:rPr lang="en-GB" sz="2000" i="1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Active and apparent power </a:t>
            </a:r>
          </a:p>
          <a:p>
            <a:pPr algn="just" fontAlgn="b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i="1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Current and voltage harmonics analysis</a:t>
            </a:r>
          </a:p>
          <a:p>
            <a:pPr algn="just" fontAlgn="b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i="1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THD capacitor current</a:t>
            </a:r>
          </a:p>
          <a:p>
            <a:pPr algn="just" fontAlgn="b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i="1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THDV,THDI</a:t>
            </a:r>
          </a:p>
          <a:p>
            <a:pPr marL="342900" indent="-342900">
              <a:spcBef>
                <a:spcPts val="600"/>
              </a:spcBef>
              <a:buClr>
                <a:srgbClr val="FF0000"/>
              </a:buClr>
              <a:buSzPct val="150000"/>
              <a:buFontTx/>
              <a:buChar char="•"/>
              <a:tabLst>
                <a:tab pos="457200" algn="l"/>
              </a:tabLst>
              <a:defRPr/>
            </a:pP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With the addition of these measurements and the alarms regarding THD max (voltage and current), the user can completely know the status of the system</a:t>
            </a:r>
          </a:p>
          <a:p>
            <a:pPr marL="342900" indent="-342900">
              <a:spcBef>
                <a:spcPts val="600"/>
              </a:spcBef>
              <a:buClr>
                <a:srgbClr val="FF0000"/>
              </a:buClr>
              <a:buSzPct val="150000"/>
              <a:buFontTx/>
              <a:buChar char="•"/>
              <a:tabLst>
                <a:tab pos="457200" algn="l"/>
              </a:tabLst>
              <a:defRPr/>
            </a:pP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This information can be helpful for advanced analysis in case of system anomalies to  introduce the necessary corrections.</a:t>
            </a:r>
            <a:endParaRPr lang="en-GB" sz="2000" b="1" dirty="0">
              <a:solidFill>
                <a:srgbClr val="004C80"/>
              </a:solidFill>
              <a:latin typeface="Arial Narrow" pitchFamily="34" charset="0"/>
              <a:cs typeface="+mn-cs"/>
            </a:endParaRPr>
          </a:p>
          <a:p>
            <a:pPr algn="just" fontAlgn="b">
              <a:spcBef>
                <a:spcPts val="1200"/>
              </a:spcBef>
              <a:spcAft>
                <a:spcPts val="0"/>
              </a:spcAft>
              <a:defRPr/>
            </a:pPr>
            <a:r>
              <a:rPr lang="en-US" sz="2000" i="1" dirty="0" err="1">
                <a:solidFill>
                  <a:srgbClr val="004C80"/>
                </a:solidFill>
                <a:latin typeface="Arial Narrow" pitchFamily="34" charset="0"/>
                <a:cs typeface="+mn-cs"/>
              </a:rPr>
              <a:t>var</a:t>
            </a:r>
            <a:r>
              <a:rPr lang="en-US" sz="2000" i="1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-measured value per step</a:t>
            </a:r>
          </a:p>
          <a:p>
            <a:pPr algn="just" fontAlgn="b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i="1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Number of </a:t>
            </a:r>
            <a:r>
              <a:rPr lang="en-US" sz="2000" i="1" dirty="0" err="1">
                <a:solidFill>
                  <a:srgbClr val="004C80"/>
                </a:solidFill>
                <a:latin typeface="Arial Narrow" pitchFamily="34" charset="0"/>
                <a:cs typeface="+mn-cs"/>
              </a:rPr>
              <a:t>switchings</a:t>
            </a:r>
            <a:r>
              <a:rPr lang="en-US" sz="2000" i="1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 per step</a:t>
            </a:r>
          </a:p>
          <a:p>
            <a:pPr algn="just" fontAlgn="b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i="1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Connection time per step</a:t>
            </a:r>
          </a:p>
          <a:p>
            <a:pPr marL="342900" indent="-342900">
              <a:spcBef>
                <a:spcPts val="600"/>
              </a:spcBef>
              <a:buClr>
                <a:srgbClr val="FF0000"/>
              </a:buClr>
              <a:buSzPct val="150000"/>
              <a:buFontTx/>
              <a:buChar char="•"/>
              <a:tabLst>
                <a:tab pos="457200" algn="l"/>
              </a:tabLst>
              <a:defRPr/>
            </a:pP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These measurements and the relative alarms, maintenance request and capacitor bank failure provide useful information for the power factor correction system supervision</a:t>
            </a:r>
          </a:p>
          <a:p>
            <a:pPr marL="342900" indent="-342900">
              <a:lnSpc>
                <a:spcPct val="150000"/>
              </a:lnSpc>
              <a:buClr>
                <a:srgbClr val="FF0000"/>
              </a:buClr>
              <a:buSzPct val="150000"/>
              <a:buFontTx/>
              <a:buChar char="•"/>
              <a:tabLst>
                <a:tab pos="457200" algn="l"/>
              </a:tabLst>
              <a:defRPr/>
            </a:pPr>
            <a:r>
              <a:rPr lang="en-GB" sz="2000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This information can be used to schedule the maintenance of the installations.</a:t>
            </a:r>
          </a:p>
        </p:txBody>
      </p:sp>
      <p:sp>
        <p:nvSpPr>
          <p:cNvPr id="21508" name="Segnaposto numero diapositiva 6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C44F26B8-5814-44F2-88B9-B6C3E09A9ED8}" type="slidenum">
              <a:rPr lang="it-IT" altLang="ru-RU">
                <a:solidFill>
                  <a:schemeClr val="bg1"/>
                </a:solidFill>
              </a:rPr>
              <a:pPr fontAlgn="base">
                <a:spcAft>
                  <a:spcPct val="0"/>
                </a:spcAft>
              </a:pPr>
              <a:t>19</a:t>
            </a:fld>
            <a:endParaRPr lang="it-IT" altLang="ru-RU">
              <a:solidFill>
                <a:schemeClr val="bg1"/>
              </a:solidFill>
            </a:endParaRPr>
          </a:p>
        </p:txBody>
      </p:sp>
      <p:sp>
        <p:nvSpPr>
          <p:cNvPr id="21509" name="Segnaposto data 4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r>
              <a:rPr lang="it-IT" altLang="ru-RU">
                <a:solidFill>
                  <a:schemeClr val="bg1"/>
                </a:solidFill>
              </a:rPr>
              <a:t>M60GB200114</a:t>
            </a: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55013" y="6069013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924"/>
    </mc:Choice>
    <mc:Fallback>
      <p:transition spd="slow" advTm="109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ella 4"/>
          <p:cNvGraphicFramePr>
            <a:graphicFrameLocks noGrp="1"/>
          </p:cNvGraphicFramePr>
          <p:nvPr/>
        </p:nvGraphicFramePr>
        <p:xfrm>
          <a:off x="128588" y="1187450"/>
          <a:ext cx="4319588" cy="4905553"/>
        </p:xfrm>
        <a:graphic>
          <a:graphicData uri="http://schemas.openxmlformats.org/drawingml/2006/table">
            <a:tbl>
              <a:tblPr bandRow="1">
                <a:tableStyleId>{2A488322-F2BA-4B5B-9748-0D474271808F}</a:tableStyleId>
              </a:tblPr>
              <a:tblGrid>
                <a:gridCol w="1530562"/>
                <a:gridCol w="1394513"/>
                <a:gridCol w="1394513"/>
              </a:tblGrid>
              <a:tr h="159983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 </a:t>
                      </a:r>
                      <a:endParaRPr lang="en-GB" sz="1000" b="1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noProof="0" dirty="0" smtClean="0">
                          <a:latin typeface="Arial Narrow" pitchFamily="34" charset="0"/>
                        </a:rPr>
                        <a:t>DCRL3/DCRL5</a:t>
                      </a:r>
                      <a:endParaRPr lang="en-GB" sz="1000" b="1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noProof="0" dirty="0" smtClean="0">
                          <a:latin typeface="Arial Narrow" pitchFamily="34" charset="0"/>
                        </a:rPr>
                        <a:t>DCRG8</a:t>
                      </a:r>
                      <a:endParaRPr lang="en-GB" sz="1000" b="1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998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1" u="none" strike="noStrike" noProof="0" dirty="0" smtClean="0">
                          <a:latin typeface="Arial Narrow" pitchFamily="34" charset="0"/>
                        </a:rPr>
                        <a:t>User Interface</a:t>
                      </a:r>
                      <a:endParaRPr lang="en-GB" sz="1000" b="1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 </a:t>
                      </a:r>
                      <a:endParaRPr lang="en-GB" sz="1000" b="1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 </a:t>
                      </a:r>
                      <a:endParaRPr lang="en-GB" sz="1000" b="1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19965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Display type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Backlight icon LCD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LCD graphic 128x80 pixel </a:t>
                      </a:r>
                      <a:br>
                        <a:rPr lang="en-GB" sz="1000" u="none" strike="noStrike" noProof="0" dirty="0" smtClean="0">
                          <a:latin typeface="Arial Narrow" pitchFamily="34" charset="0"/>
                        </a:rPr>
                      </a:br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with backlight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998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Keys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4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5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998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u="none" strike="noStrike" noProof="0" dirty="0" err="1" smtClean="0">
                          <a:latin typeface="Arial Narrow" pitchFamily="34" charset="0"/>
                        </a:rPr>
                        <a:t>LEDs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-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1 alarm led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998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1" u="none" strike="noStrike" noProof="0" dirty="0" smtClean="0">
                          <a:latin typeface="Arial Narrow" pitchFamily="34" charset="0"/>
                        </a:rPr>
                        <a:t>Input</a:t>
                      </a:r>
                      <a:endParaRPr lang="en-GB" sz="1000" b="1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GB" sz="1000" u="none" strike="noStrike" noProof="0" dirty="0" smtClean="0"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5998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Voltage</a:t>
                      </a:r>
                      <a:endParaRPr lang="en-GB" sz="1000" b="1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2 ph</a:t>
                      </a:r>
                      <a:endParaRPr lang="en-GB" sz="1000" b="0" i="0" u="none" strike="noStrike" noProof="0" dirty="0" smtClean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3 ph+N</a:t>
                      </a: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998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Current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1ph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3 or 1ph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998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CT secondary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/5A or /1A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/5A or /1A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998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4 quadrant operation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998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LV and MV applications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9983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1" u="none" strike="noStrike" noProof="0" dirty="0" smtClean="0">
                          <a:latin typeface="Arial Narrow" pitchFamily="34" charset="0"/>
                        </a:rPr>
                        <a:t>Steps</a:t>
                      </a:r>
                      <a:endParaRPr lang="en-GB" sz="1000" b="1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 </a:t>
                      </a:r>
                      <a:endParaRPr lang="en-GB" sz="1000" b="1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 </a:t>
                      </a:r>
                      <a:endParaRPr lang="en-GB" sz="1000" b="1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19965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Number of steps (relay)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3 or 5 base unit</a:t>
                      </a:r>
                      <a:br>
                        <a:rPr lang="en-GB" sz="1000" u="none" strike="noStrike" noProof="0" dirty="0" smtClean="0">
                          <a:latin typeface="Arial Narrow" pitchFamily="34" charset="0"/>
                        </a:rPr>
                      </a:br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5 </a:t>
                      </a:r>
                      <a:r>
                        <a:rPr lang="en-GB" sz="1000" u="none" strike="noStrike" baseline="0" noProof="0" dirty="0" smtClean="0">
                          <a:latin typeface="Arial Narrow" pitchFamily="34" charset="0"/>
                        </a:rPr>
                        <a:t> or </a:t>
                      </a:r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7 with  EXP1006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8 base unit</a:t>
                      </a:r>
                      <a:br>
                        <a:rPr lang="en-GB" sz="1000" u="none" strike="noStrike" noProof="0" dirty="0" smtClean="0">
                          <a:latin typeface="Arial Narrow" pitchFamily="34" charset="0"/>
                        </a:rPr>
                      </a:br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10, 12, 14, 16 (with EXP)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19965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GB" sz="1000" u="none" strike="noStrike" kern="1200" noProof="0" dirty="0" smtClean="0">
                          <a:solidFill>
                            <a:schemeClr val="dk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Fast steps compatibility (transistor)</a:t>
                      </a:r>
                      <a:endParaRPr lang="en-GB" sz="1000" u="none" strike="noStrike" kern="1200" noProof="0" dirty="0">
                        <a:solidFill>
                          <a:schemeClr val="dk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noProof="0" dirty="0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-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● (with EXP1001)</a:t>
                      </a:r>
                      <a:endParaRPr lang="en-GB" sz="1000" b="0" i="0" u="none" strike="noStrike" noProof="0" dirty="0" smtClean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19965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Mixed transistor and relay configurations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-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8 + 8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83980">
                <a:tc>
                  <a:txBody>
                    <a:bodyPr/>
                    <a:lstStyle/>
                    <a:p>
                      <a:pPr marL="0" indent="0" algn="l" defTabSz="914400" rtl="0" eaLnBrk="1" fontAlgn="ctr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 u="none" strike="noStrike" kern="1200" noProof="0" dirty="0" smtClean="0">
                          <a:solidFill>
                            <a:schemeClr val="dk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Other functions</a:t>
                      </a: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D5B5"/>
                    </a:solidFill>
                  </a:tcPr>
                </a:tc>
              </a:tr>
              <a:tr h="183980">
                <a:tc>
                  <a:txBody>
                    <a:bodyPr/>
                    <a:lstStyle/>
                    <a:p>
                      <a:pPr marL="0" indent="0" algn="l" defTabSz="914400" rtl="0" eaLnBrk="1" fontAlgn="ctr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u="none" strike="noStrike" kern="1200" noProof="0" dirty="0" smtClean="0">
                          <a:solidFill>
                            <a:schemeClr val="dk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Built-in temperature sensor</a:t>
                      </a: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67960">
                <a:tc>
                  <a:txBody>
                    <a:bodyPr/>
                    <a:lstStyle/>
                    <a:p>
                      <a:pPr marL="0" algn="l" defTabSz="914400" rtl="0" eaLnBrk="1" fontAlgn="ctr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u="none" strike="noStrike" kern="1200" noProof="0" dirty="0" smtClean="0">
                          <a:solidFill>
                            <a:schemeClr val="dk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Input for ext.</a:t>
                      </a:r>
                      <a:r>
                        <a:rPr lang="en-GB" sz="1000" u="none" strike="noStrike" kern="1200" baseline="0" noProof="0" dirty="0" smtClean="0">
                          <a:solidFill>
                            <a:schemeClr val="dk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00" u="none" strike="noStrike" kern="1200" noProof="0" dirty="0" smtClean="0">
                          <a:solidFill>
                            <a:schemeClr val="dk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temperature sensor</a:t>
                      </a: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0" i="0" u="none" strike="noStrike" noProof="0" dirty="0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-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noProof="0" dirty="0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with</a:t>
                      </a:r>
                      <a:r>
                        <a:rPr lang="it-IT" sz="1000" b="0" i="0" u="none" strike="noStrike" noProof="0" dirty="0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 EXP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83980">
                <a:tc>
                  <a:txBody>
                    <a:bodyPr/>
                    <a:lstStyle/>
                    <a:p>
                      <a:pPr marL="0" algn="l" defTabSz="914400" rtl="0" eaLnBrk="1" fontAlgn="ctr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u="none" strike="noStrike" kern="1200" noProof="0" dirty="0" smtClean="0">
                          <a:solidFill>
                            <a:schemeClr val="dk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Event logging</a:t>
                      </a: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0" i="0" u="none" strike="noStrike" noProof="0" dirty="0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-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GB" sz="1000" b="0" i="0" u="none" strike="noStrike" noProof="0" dirty="0" smtClean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83980">
                <a:tc>
                  <a:txBody>
                    <a:bodyPr/>
                    <a:lstStyle/>
                    <a:p>
                      <a:pPr marL="0" algn="l" defTabSz="914400" rtl="0" eaLnBrk="1" fontAlgn="ctr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u="none" strike="noStrike" kern="1200" noProof="0" dirty="0" smtClean="0">
                          <a:solidFill>
                            <a:schemeClr val="dk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Master-Slave function</a:t>
                      </a: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0" i="0" u="none" strike="noStrike" noProof="0" dirty="0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-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GB" sz="1000" b="0" i="0" u="none" strike="noStrike" noProof="0" dirty="0" smtClean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761822">
                <a:tc>
                  <a:txBody>
                    <a:bodyPr/>
                    <a:lstStyle/>
                    <a:p>
                      <a:pPr algn="l" fontAlgn="t"/>
                      <a:r>
                        <a:rPr lang="en-GB" sz="1000" b="0" i="0" u="none" strike="noStrike" dirty="0" smtClean="0">
                          <a:solidFill>
                            <a:srgbClr val="000000"/>
                          </a:solidFill>
                          <a:latin typeface="Arial Narrow"/>
                        </a:rPr>
                        <a:t>Customisable </a:t>
                      </a:r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internal variables</a:t>
                      </a: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0" i="0" u="none" strike="noStrike" dirty="0" smtClean="0">
                          <a:solidFill>
                            <a:srgbClr val="000000"/>
                          </a:solidFill>
                          <a:latin typeface="Arial Narrow"/>
                        </a:rPr>
                        <a:t>-</a:t>
                      </a:r>
                      <a:endParaRPr lang="en-GB" sz="1000" b="0" i="0" u="none" strike="noStrike" dirty="0">
                        <a:solidFill>
                          <a:srgbClr val="000000"/>
                        </a:solidFill>
                        <a:latin typeface="Arial Narrow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Limit thresholds</a:t>
                      </a:r>
                      <a:br>
                        <a:rPr lang="en-GB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</a:br>
                      <a:r>
                        <a:rPr lang="en-GB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Remote-controlled variables</a:t>
                      </a:r>
                      <a:br>
                        <a:rPr lang="en-GB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</a:br>
                      <a:r>
                        <a:rPr lang="en-GB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User alarms</a:t>
                      </a:r>
                      <a:br>
                        <a:rPr lang="en-GB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</a:br>
                      <a:r>
                        <a:rPr lang="en-GB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Energy consumption pulses</a:t>
                      </a:r>
                      <a:br>
                        <a:rPr lang="en-GB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</a:br>
                      <a:r>
                        <a:rPr lang="en-GB" sz="100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Counters</a:t>
                      </a: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22597" name="Text Box 2"/>
          <p:cNvSpPr txBox="1">
            <a:spLocks noChangeArrowheads="1"/>
          </p:cNvSpPr>
          <p:nvPr/>
        </p:nvSpPr>
        <p:spPr bwMode="auto">
          <a:xfrm>
            <a:off x="128588" y="755650"/>
            <a:ext cx="42275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it-IT" altLang="ru-RU" b="1">
                <a:solidFill>
                  <a:srgbClr val="004C80"/>
                </a:solidFill>
              </a:rPr>
              <a:t>DCRL vs DCRG8</a:t>
            </a:r>
          </a:p>
        </p:txBody>
      </p:sp>
      <p:sp>
        <p:nvSpPr>
          <p:cNvPr id="7" name="Titolo 17"/>
          <p:cNvSpPr txBox="1">
            <a:spLocks/>
          </p:cNvSpPr>
          <p:nvPr/>
        </p:nvSpPr>
        <p:spPr>
          <a:xfrm>
            <a:off x="0" y="0"/>
            <a:ext cx="9144000" cy="762000"/>
          </a:xfrm>
          <a:prstGeom prst="rect">
            <a:avLst/>
          </a:prstGeom>
        </p:spPr>
        <p:txBody>
          <a:bodyPr anchor="ctr"/>
          <a:lstStyle/>
          <a:p>
            <a:pPr algn="ctr">
              <a:tabLst>
                <a:tab pos="2286000" algn="l"/>
              </a:tabLst>
              <a:defRPr/>
            </a:pPr>
            <a:r>
              <a:rPr lang="it-IT" sz="36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AUTOMATIC POWER FACTOR CONTROLLERS</a:t>
            </a:r>
          </a:p>
        </p:txBody>
      </p:sp>
      <p:graphicFrame>
        <p:nvGraphicFramePr>
          <p:cNvPr id="9" name="Tabella 8"/>
          <p:cNvGraphicFramePr>
            <a:graphicFrameLocks noGrp="1"/>
          </p:cNvGraphicFramePr>
          <p:nvPr/>
        </p:nvGraphicFramePr>
        <p:xfrm>
          <a:off x="4679950" y="1181100"/>
          <a:ext cx="4319589" cy="5089600"/>
        </p:xfrm>
        <a:graphic>
          <a:graphicData uri="http://schemas.openxmlformats.org/drawingml/2006/table">
            <a:tbl>
              <a:tblPr bandRow="1">
                <a:tableStyleId>{2A488322-F2BA-4B5B-9748-0D474271808F}</a:tableStyleId>
              </a:tblPr>
              <a:tblGrid>
                <a:gridCol w="1872753"/>
                <a:gridCol w="1223418"/>
                <a:gridCol w="1223418"/>
              </a:tblGrid>
              <a:tr h="160000"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 </a:t>
                      </a:r>
                      <a:endParaRPr lang="en-GB" sz="1000" b="1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noProof="0" dirty="0" smtClean="0">
                          <a:latin typeface="Arial Narrow" pitchFamily="34" charset="0"/>
                        </a:rPr>
                        <a:t>DCRL3/DCRL5</a:t>
                      </a:r>
                      <a:endParaRPr lang="en-GB" sz="1000" b="1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E7E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u="none" strike="noStrike" noProof="0" dirty="0" smtClean="0">
                          <a:latin typeface="Arial Narrow" pitchFamily="34" charset="0"/>
                        </a:rPr>
                        <a:t>DCRG8</a:t>
                      </a:r>
                      <a:endParaRPr lang="en-GB" sz="1000" b="1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7E7E7"/>
                    </a:solidFill>
                  </a:tcPr>
                </a:tc>
              </a:tr>
              <a:tr h="152381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Setpoint</a:t>
                      </a: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1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 </a:t>
                      </a: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D5B5"/>
                    </a:solidFill>
                  </a:tcPr>
                </a:tc>
              </a:tr>
              <a:tr h="152381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cos </a:t>
                      </a:r>
                      <a:r>
                        <a:rPr lang="el-GR" sz="1000" b="0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φ</a:t>
                      </a: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3 set point </a:t>
                      </a: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●</a:t>
                      </a: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2381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Generating cos </a:t>
                      </a:r>
                      <a:r>
                        <a:rPr lang="el-GR" sz="1000" b="0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φ</a:t>
                      </a: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●</a:t>
                      </a: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●</a:t>
                      </a: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52381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tan </a:t>
                      </a:r>
                      <a:r>
                        <a:rPr lang="el-GR" sz="1000" b="0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φ</a:t>
                      </a: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latin typeface="Arial Narrow"/>
                        </a:rPr>
                        <a:t>●</a:t>
                      </a: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-</a:t>
                      </a: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0000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GB" sz="1000" b="1" u="none" strike="noStrike" kern="1200" noProof="0" dirty="0" smtClean="0">
                          <a:solidFill>
                            <a:schemeClr val="dk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Housing</a:t>
                      </a:r>
                      <a:endParaRPr lang="en-GB" sz="1000" b="1" u="none" strike="noStrike" kern="1200" noProof="0" dirty="0">
                        <a:solidFill>
                          <a:schemeClr val="dk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GB" sz="1000" u="none" strike="noStrike" kern="1200" noProof="0" dirty="0" smtClean="0">
                          <a:solidFill>
                            <a:schemeClr val="dk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 </a:t>
                      </a:r>
                      <a:endParaRPr lang="en-GB" sz="1000" u="none" strike="noStrike" kern="1200" noProof="0" dirty="0">
                        <a:solidFill>
                          <a:schemeClr val="dk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GB" sz="1000" u="none" strike="noStrike" kern="1200" noProof="0" dirty="0" smtClean="0">
                          <a:solidFill>
                            <a:schemeClr val="dk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 </a:t>
                      </a:r>
                      <a:endParaRPr lang="en-GB" sz="1000" u="none" strike="noStrike" kern="1200" noProof="0" dirty="0">
                        <a:solidFill>
                          <a:schemeClr val="dk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D5B5"/>
                    </a:solidFill>
                  </a:tcPr>
                </a:tc>
              </a:tr>
              <a:tr h="320000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GB" sz="1000" u="none" strike="noStrike" kern="1200" noProof="0" dirty="0" smtClean="0">
                          <a:solidFill>
                            <a:schemeClr val="dk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Dimensions</a:t>
                      </a:r>
                      <a:endParaRPr lang="en-GB" sz="1000" u="none" strike="noStrike" kern="1200" noProof="0" dirty="0">
                        <a:solidFill>
                          <a:schemeClr val="dk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GB" sz="1000" u="none" strike="noStrike" kern="1200" noProof="0" dirty="0" smtClean="0">
                          <a:solidFill>
                            <a:schemeClr val="dk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96x96x65</a:t>
                      </a:r>
                      <a:r>
                        <a:rPr lang="en-GB" sz="1000" u="none" strike="noStrike" kern="1200" baseline="0" noProof="0" dirty="0" smtClean="0">
                          <a:solidFill>
                            <a:schemeClr val="dk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000" u="none" strike="noStrike" kern="1200" noProof="0" dirty="0" smtClean="0">
                          <a:solidFill>
                            <a:schemeClr val="dk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mm</a:t>
                      </a:r>
                      <a:endParaRPr lang="en-GB" sz="1000" u="none" strike="noStrike" kern="1200" noProof="0" dirty="0">
                        <a:solidFill>
                          <a:schemeClr val="dk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GB" sz="1000" u="none" strike="noStrike" kern="1200" noProof="0" dirty="0" smtClean="0">
                          <a:solidFill>
                            <a:schemeClr val="dk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144x144x44 mm  </a:t>
                      </a:r>
                    </a:p>
                    <a:p>
                      <a:pPr marL="0" algn="ctr" defTabSz="914400" rtl="0" eaLnBrk="1" fontAlgn="ctr" latinLnBrk="0" hangingPunct="1"/>
                      <a:r>
                        <a:rPr lang="en-GB" sz="1000" u="none" strike="noStrike" kern="1200" noProof="0" dirty="0" smtClean="0">
                          <a:solidFill>
                            <a:schemeClr val="dk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(73mm with EXP)</a:t>
                      </a:r>
                      <a:endParaRPr lang="en-GB" sz="1000" u="none" strike="noStrike" kern="1200" noProof="0" dirty="0">
                        <a:solidFill>
                          <a:schemeClr val="dk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0000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GB" sz="1000" u="none" strike="noStrike" kern="1200" noProof="0" dirty="0" smtClean="0">
                          <a:solidFill>
                            <a:schemeClr val="dk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IP protection degree</a:t>
                      </a:r>
                      <a:endParaRPr lang="en-GB" sz="1000" u="none" strike="noStrike" kern="1200" noProof="0" dirty="0">
                        <a:solidFill>
                          <a:schemeClr val="dk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GB" sz="1000" u="none" strike="noStrike" kern="1200" noProof="0" dirty="0" smtClean="0">
                          <a:solidFill>
                            <a:schemeClr val="dk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IP54</a:t>
                      </a:r>
                      <a:endParaRPr lang="en-GB" sz="1000" u="none" strike="noStrike" kern="1200" noProof="0" dirty="0">
                        <a:solidFill>
                          <a:schemeClr val="dk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GB" sz="1000" u="none" strike="noStrike" kern="1200" noProof="0" dirty="0" smtClean="0">
                          <a:solidFill>
                            <a:schemeClr val="dk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IP54 (IP65 optional)</a:t>
                      </a:r>
                      <a:endParaRPr lang="en-GB" sz="1000" u="none" strike="noStrike" kern="1200" noProof="0" dirty="0">
                        <a:solidFill>
                          <a:schemeClr val="dk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0000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GB" sz="1000" u="none" strike="noStrike" kern="1200" noProof="0" dirty="0" smtClean="0">
                          <a:solidFill>
                            <a:schemeClr val="dk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Operating temperature</a:t>
                      </a:r>
                      <a:endParaRPr lang="en-GB" sz="1000" u="none" strike="noStrike" kern="1200" noProof="0" dirty="0">
                        <a:solidFill>
                          <a:schemeClr val="dk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GB" sz="1000" u="none" strike="noStrike" kern="1200" noProof="0" dirty="0" smtClean="0">
                          <a:solidFill>
                            <a:schemeClr val="dk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-20...+60°C </a:t>
                      </a:r>
                      <a:endParaRPr lang="en-GB" sz="1000" u="none" strike="noStrike" kern="1200" noProof="0" dirty="0">
                        <a:solidFill>
                          <a:schemeClr val="dk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GB" sz="1000" u="none" strike="noStrike" kern="1200" noProof="0" dirty="0" smtClean="0">
                          <a:solidFill>
                            <a:schemeClr val="dk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-30…70°C</a:t>
                      </a:r>
                      <a:endParaRPr lang="en-GB" sz="1000" u="none" strike="noStrike" kern="1200" noProof="0" dirty="0">
                        <a:solidFill>
                          <a:schemeClr val="dk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0000">
                <a:tc>
                  <a:txBody>
                    <a:bodyPr/>
                    <a:lstStyle/>
                    <a:p>
                      <a:pPr marL="0" algn="l" defTabSz="914400" rtl="0" eaLnBrk="1" fontAlgn="ctr" latinLnBrk="0" hangingPunct="1"/>
                      <a:r>
                        <a:rPr lang="en-GB" sz="1000" u="none" strike="noStrike" kern="1200" noProof="0" dirty="0" smtClean="0">
                          <a:solidFill>
                            <a:schemeClr val="dk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Storage temperature</a:t>
                      </a:r>
                      <a:endParaRPr lang="en-GB" sz="1000" u="none" strike="noStrike" kern="1200" noProof="0" dirty="0">
                        <a:solidFill>
                          <a:schemeClr val="dk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GB" sz="1000" u="none" strike="noStrike" kern="1200" noProof="0" dirty="0" smtClean="0">
                          <a:solidFill>
                            <a:schemeClr val="dk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-30...+80°C</a:t>
                      </a:r>
                      <a:endParaRPr lang="en-GB" sz="1000" u="none" strike="noStrike" kern="1200" noProof="0" dirty="0">
                        <a:solidFill>
                          <a:schemeClr val="dk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GB" sz="1000" u="none" strike="noStrike" kern="1200" noProof="0" dirty="0" smtClean="0">
                          <a:solidFill>
                            <a:schemeClr val="dk1"/>
                          </a:solidFill>
                          <a:latin typeface="Arial Narrow" pitchFamily="34" charset="0"/>
                          <a:ea typeface="+mn-ea"/>
                          <a:cs typeface="+mn-cs"/>
                        </a:rPr>
                        <a:t>-30…80°C</a:t>
                      </a:r>
                      <a:endParaRPr lang="en-GB" sz="1000" u="none" strike="noStrike" kern="1200" noProof="0" dirty="0">
                        <a:solidFill>
                          <a:schemeClr val="dk1"/>
                        </a:solidFill>
                        <a:latin typeface="Arial Narrow" pitchFamily="34" charset="0"/>
                        <a:ea typeface="+mn-ea"/>
                        <a:cs typeface="+mn-cs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0000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1" i="0" u="none" strike="noStrike" noProof="0" dirty="0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EXP compatibility</a:t>
                      </a:r>
                      <a:endParaRPr lang="en-GB" sz="1000" b="1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i="0" u="none" strike="noStrike" noProof="0" dirty="0" smtClean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D5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0" b="1" i="0" u="none" strike="noStrike" noProof="0" dirty="0" smtClean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D5B5"/>
                    </a:solidFill>
                  </a:tcPr>
                </a:tc>
              </a:tr>
              <a:tr h="160000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1" u="none" strike="noStrike" noProof="0" dirty="0" smtClean="0">
                          <a:latin typeface="Arial Narrow" pitchFamily="34" charset="0"/>
                        </a:rPr>
                        <a:t>Communication interface</a:t>
                      </a:r>
                      <a:endParaRPr lang="en-GB" sz="1000" b="1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 </a:t>
                      </a:r>
                      <a:endParaRPr lang="en-GB" sz="1000" b="1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 </a:t>
                      </a:r>
                      <a:endParaRPr lang="en-GB" sz="1000" b="1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0000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i="0" u="none" strike="noStrike" noProof="0" dirty="0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EXP1010</a:t>
                      </a:r>
                      <a:r>
                        <a:rPr lang="en-GB" sz="1000" b="0" i="0" u="none" strike="noStrike" baseline="0" noProof="0" dirty="0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 - </a:t>
                      </a:r>
                      <a:r>
                        <a:rPr lang="en-GB" sz="1000" b="0" i="0" u="none" strike="noStrike" noProof="0" dirty="0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USB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GB" sz="1000" b="0" i="0" u="none" strike="noStrike" noProof="0" dirty="0" smtClean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GB" sz="1000" b="0" i="0" u="none" strike="noStrike" noProof="0" dirty="0" smtClean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0000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EXP1011 - RS232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GB" sz="1000" b="0" i="0" u="none" strike="noStrike" noProof="0" dirty="0" smtClean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GB" sz="1000" b="0" i="0" u="none" strike="noStrike" noProof="0" dirty="0" smtClean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0000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EXP1012</a:t>
                      </a:r>
                      <a:r>
                        <a:rPr lang="en-GB" sz="1000" b="0" i="0" u="none" strike="noStrike" baseline="0" noProof="0" dirty="0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 - </a:t>
                      </a:r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RS485 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GB" sz="1000" b="0" i="0" u="none" strike="noStrike" noProof="0" dirty="0" smtClean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GB" sz="1000" b="0" i="0" u="none" strike="noStrike" noProof="0" dirty="0" smtClean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0000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EXP1013</a:t>
                      </a:r>
                      <a:r>
                        <a:rPr lang="en-GB" sz="1000" b="0" i="0" u="none" strike="noStrike" baseline="0" noProof="0" dirty="0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 - </a:t>
                      </a:r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Ethernet 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-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GB" sz="1000" b="0" i="0" u="none" strike="noStrike" noProof="0" dirty="0" smtClean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0000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EXP1014</a:t>
                      </a:r>
                      <a:r>
                        <a:rPr lang="en-GB" sz="1000" b="0" i="0" u="none" strike="noStrike" baseline="0" noProof="0" dirty="0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 - </a:t>
                      </a:r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Profibus DP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-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GB" sz="1000" b="0" i="0" u="none" strike="noStrike" noProof="0" dirty="0" smtClean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0000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EXP1015</a:t>
                      </a:r>
                      <a:r>
                        <a:rPr lang="en-GB" sz="1000" b="0" i="0" u="none" strike="noStrike" baseline="0" noProof="0" dirty="0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 - </a:t>
                      </a:r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GPRS/GSM modem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-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GB" sz="1000" b="0" i="0" u="none" strike="noStrike" noProof="0" dirty="0" smtClean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0000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1" i="0" u="none" strike="noStrike" noProof="0" dirty="0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Additional steps</a:t>
                      </a:r>
                      <a:endParaRPr lang="en-GB" sz="1000" b="1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0000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0" i="0" u="none" strike="noStrike" noProof="0" dirty="0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EXP1006 – 2 relays steps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GB" sz="1000" b="0" i="0" u="none" strike="noStrike" noProof="0" dirty="0" smtClean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GB" sz="1000" b="0" i="0" u="none" strike="noStrike" noProof="0" dirty="0" smtClean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0000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0" i="0" u="none" strike="noStrike" noProof="0" dirty="0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EXP1001 – 4 static steps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GB" sz="1000" b="0" i="0" u="none" strike="noStrike" noProof="0" dirty="0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-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GB" sz="1000" b="0" i="0" u="none" strike="noStrike" noProof="0" dirty="0" smtClean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0000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1" i="0" u="none" strike="noStrike" noProof="0" dirty="0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Digital</a:t>
                      </a:r>
                      <a:r>
                        <a:rPr lang="en-GB" sz="1000" b="1" i="0" u="none" strike="noStrike" baseline="0" noProof="0" dirty="0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 I/Os</a:t>
                      </a:r>
                      <a:endParaRPr lang="en-GB" sz="1000" b="1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GB" sz="1000" b="1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GB" sz="1000" b="1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0000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0" i="0" u="none" strike="noStrike" noProof="0" dirty="0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EXP1003 – 2 relays with 1 C/O each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GB" sz="1000" b="0" i="0" u="none" strike="noStrike" noProof="0" dirty="0" smtClean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GB" sz="1000" b="0" i="0" u="none" strike="noStrike" noProof="0" dirty="0" smtClean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000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noProof="0" dirty="0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EXP1000 – 4 </a:t>
                      </a:r>
                      <a:r>
                        <a:rPr lang="en-GB" sz="1000" b="0" i="0" u="none" strike="noStrike" noProof="0" dirty="0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inputs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0" i="0" u="none" strike="noStrike" noProof="0" dirty="0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-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GB" sz="1000" b="0" i="0" u="none" strike="noStrike" noProof="0" dirty="0" smtClean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20000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0" i="0" u="none" strike="noStrike" noProof="0" dirty="0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EXP1002 – 2 inputs + 2 static outputs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0" i="0" u="none" strike="noStrike" noProof="0" dirty="0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-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GB" sz="1000" b="0" i="0" u="none" strike="noStrike" noProof="0" dirty="0" smtClean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0000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1" i="0" u="none" strike="noStrike" noProof="0" dirty="0" err="1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Analog</a:t>
                      </a:r>
                      <a:r>
                        <a:rPr lang="en-GB" sz="1000" b="1" i="0" u="none" strike="noStrike" baseline="0" noProof="0" dirty="0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 I/Os</a:t>
                      </a:r>
                      <a:endParaRPr lang="en-GB" sz="1000" b="1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GB" sz="1000" b="1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GB" sz="1000" b="0" i="0" u="none" strike="noStrike" noProof="0" dirty="0" smtClean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0000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0" i="0" u="none" strike="noStrike" noProof="0" dirty="0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EXP1004 – 2 analog inputs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0" i="0" u="none" strike="noStrike" noProof="0" dirty="0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-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GB" sz="1000" b="0" i="0" u="none" strike="noStrike" noProof="0" dirty="0" smtClean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60000">
                <a:tc>
                  <a:txBody>
                    <a:bodyPr/>
                    <a:lstStyle/>
                    <a:p>
                      <a:pPr algn="l" fontAlgn="ctr"/>
                      <a:r>
                        <a:rPr lang="en-GB" sz="1000" b="0" i="0" u="none" strike="noStrike" noProof="0" dirty="0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EXP1005</a:t>
                      </a:r>
                      <a:r>
                        <a:rPr lang="en-GB" sz="1000" b="0" i="0" u="none" strike="noStrike" baseline="0" noProof="0" dirty="0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 – 2 analog outputs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0" i="0" u="none" strike="noStrike" noProof="0" dirty="0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-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GB" sz="1000" b="0" i="0" u="none" strike="noStrike" noProof="0" dirty="0" smtClean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20000"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 noProof="0" dirty="0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EXP1016 – </a:t>
                      </a:r>
                      <a:r>
                        <a:rPr lang="en-GB" sz="1000" b="0" i="0" u="none" strike="noStrike" noProof="0" dirty="0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Capacitor</a:t>
                      </a:r>
                      <a:r>
                        <a:rPr lang="en-GB" sz="1000" b="0" i="0" u="none" strike="noStrike" baseline="0" noProof="0" dirty="0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 harmonic protection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000" b="0" i="0" u="none" strike="noStrike" noProof="0" dirty="0" smtClean="0">
                          <a:solidFill>
                            <a:srgbClr val="000000"/>
                          </a:solidFill>
                          <a:latin typeface="Arial Narrow" pitchFamily="34" charset="0"/>
                        </a:rPr>
                        <a:t>-</a:t>
                      </a:r>
                      <a:endParaRPr lang="en-GB" sz="1000" b="0" i="0" u="none" strike="noStrike" noProof="0" dirty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u="none" strike="noStrike" noProof="0" dirty="0" smtClean="0">
                          <a:latin typeface="Arial Narrow" pitchFamily="34" charset="0"/>
                        </a:rPr>
                        <a:t>●</a:t>
                      </a:r>
                      <a:endParaRPr lang="en-GB" sz="1000" b="0" i="0" u="none" strike="noStrike" noProof="0" dirty="0" smtClean="0">
                        <a:solidFill>
                          <a:srgbClr val="000000"/>
                        </a:solidFill>
                        <a:latin typeface="Arial Narrow" pitchFamily="34" charset="0"/>
                      </a:endParaRPr>
                    </a:p>
                  </a:txBody>
                  <a:tcPr marL="35997" marR="35997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22690" name="Segnaposto numero diapositiva 7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CB64859D-CDC5-4333-90F4-E72088CA3426}" type="slidenum">
              <a:rPr lang="it-IT" altLang="ru-RU">
                <a:solidFill>
                  <a:schemeClr val="bg1"/>
                </a:solidFill>
              </a:rPr>
              <a:pPr fontAlgn="base">
                <a:spcAft>
                  <a:spcPct val="0"/>
                </a:spcAft>
              </a:pPr>
              <a:t>20</a:t>
            </a:fld>
            <a:endParaRPr lang="it-IT" altLang="ru-RU">
              <a:solidFill>
                <a:schemeClr val="bg1"/>
              </a:solidFill>
            </a:endParaRPr>
          </a:p>
        </p:txBody>
      </p:sp>
      <p:sp>
        <p:nvSpPr>
          <p:cNvPr id="22691" name="Segnaposto data 9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r>
              <a:rPr lang="it-IT" altLang="ru-RU">
                <a:solidFill>
                  <a:schemeClr val="bg1"/>
                </a:solidFill>
              </a:rPr>
              <a:t>M60GB200114</a:t>
            </a: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55013" y="6069013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247"/>
    </mc:Choice>
    <mc:Fallback>
      <p:transition spd="slow" advTm="112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17"/>
          <p:cNvSpPr txBox="1">
            <a:spLocks/>
          </p:cNvSpPr>
          <p:nvPr/>
        </p:nvSpPr>
        <p:spPr>
          <a:xfrm>
            <a:off x="0" y="0"/>
            <a:ext cx="9144000" cy="762000"/>
          </a:xfrm>
          <a:prstGeom prst="rect">
            <a:avLst/>
          </a:prstGeom>
        </p:spPr>
        <p:txBody>
          <a:bodyPr anchor="ctr"/>
          <a:lstStyle/>
          <a:p>
            <a:pPr algn="ctr">
              <a:tabLst>
                <a:tab pos="2286000" algn="l"/>
              </a:tabLst>
              <a:defRPr/>
            </a:pPr>
            <a:r>
              <a:rPr lang="it-IT" sz="36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AUTOMATIC POWER FACTOR CONTROLLERS</a:t>
            </a:r>
          </a:p>
        </p:txBody>
      </p:sp>
      <p:sp>
        <p:nvSpPr>
          <p:cNvPr id="23555" name="Rectangle 1"/>
          <p:cNvSpPr>
            <a:spLocks noChangeArrowheads="1"/>
          </p:cNvSpPr>
          <p:nvPr/>
        </p:nvSpPr>
        <p:spPr bwMode="auto">
          <a:xfrm>
            <a:off x="179388" y="944563"/>
            <a:ext cx="8496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marL="342900" indent="-342900">
              <a:tabLst>
                <a:tab pos="45720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tabLst>
                <a:tab pos="45720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tabLst>
                <a:tab pos="45720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tabLst>
                <a:tab pos="45720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tabLst>
                <a:tab pos="45720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>
              <a:spcBef>
                <a:spcPts val="600"/>
              </a:spcBef>
              <a:buClr>
                <a:srgbClr val="FF0000"/>
              </a:buClr>
              <a:buSzPct val="150000"/>
            </a:pPr>
            <a:r>
              <a:rPr lang="it-IT" altLang="ru-RU" sz="2000" b="1">
                <a:solidFill>
                  <a:srgbClr val="004C80"/>
                </a:solidFill>
              </a:rPr>
              <a:t>SETUP SOFTWARE DCRJ SW</a:t>
            </a:r>
          </a:p>
        </p:txBody>
      </p:sp>
      <p:pic>
        <p:nvPicPr>
          <p:cNvPr id="2355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4525" y="1362075"/>
            <a:ext cx="5780088" cy="465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7" name="Rectangle 3"/>
          <p:cNvSpPr>
            <a:spLocks noChangeArrowheads="1"/>
          </p:cNvSpPr>
          <p:nvPr/>
        </p:nvSpPr>
        <p:spPr bwMode="auto">
          <a:xfrm>
            <a:off x="215900" y="2674938"/>
            <a:ext cx="3024188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tabLst>
                <a:tab pos="10795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tabLst>
                <a:tab pos="10795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tabLst>
                <a:tab pos="10795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tabLst>
                <a:tab pos="10795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tabLst>
                <a:tab pos="10795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10795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10795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10795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10795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en-GB" altLang="ru-RU" sz="2000">
                <a:solidFill>
                  <a:srgbClr val="004C80"/>
                </a:solidFill>
              </a:rPr>
              <a:t>You can use the DCRJ Remote control software to transfer set-up parameters from the DCRL to the hard drive of the PC and vice versa and read the measurements.</a:t>
            </a:r>
          </a:p>
        </p:txBody>
      </p:sp>
      <p:sp>
        <p:nvSpPr>
          <p:cNvPr id="23558" name="Segnaposto numero diapositiva 6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9F811E46-282B-4F1B-BC29-F60E177728AF}" type="slidenum">
              <a:rPr lang="it-IT" altLang="ru-RU">
                <a:solidFill>
                  <a:schemeClr val="bg1"/>
                </a:solidFill>
              </a:rPr>
              <a:pPr fontAlgn="base">
                <a:spcAft>
                  <a:spcPct val="0"/>
                </a:spcAft>
              </a:pPr>
              <a:t>21</a:t>
            </a:fld>
            <a:endParaRPr lang="it-IT" altLang="ru-RU">
              <a:solidFill>
                <a:schemeClr val="bg1"/>
              </a:solidFill>
            </a:endParaRPr>
          </a:p>
        </p:txBody>
      </p:sp>
      <p:sp>
        <p:nvSpPr>
          <p:cNvPr id="23559" name="Segnaposto data 7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r>
              <a:rPr lang="it-IT" altLang="ru-RU">
                <a:solidFill>
                  <a:schemeClr val="bg1"/>
                </a:solidFill>
              </a:rPr>
              <a:t>M60GB200114</a:t>
            </a: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55013" y="6069013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305"/>
    </mc:Choice>
    <mc:Fallback>
      <p:transition spd="slow" advTm="73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magin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1388" y="2241550"/>
            <a:ext cx="5553075" cy="3514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olo 17"/>
          <p:cNvSpPr txBox="1">
            <a:spLocks/>
          </p:cNvSpPr>
          <p:nvPr/>
        </p:nvSpPr>
        <p:spPr>
          <a:xfrm>
            <a:off x="0" y="0"/>
            <a:ext cx="9144000" cy="762000"/>
          </a:xfrm>
          <a:prstGeom prst="rect">
            <a:avLst/>
          </a:prstGeom>
        </p:spPr>
        <p:txBody>
          <a:bodyPr anchor="ctr"/>
          <a:lstStyle/>
          <a:p>
            <a:pPr algn="ctr">
              <a:tabLst>
                <a:tab pos="2286000" algn="l"/>
              </a:tabLst>
              <a:defRPr/>
            </a:pPr>
            <a:r>
              <a:rPr lang="it-IT" sz="36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AUTOMATIC POWER FACTOR CONTROLLERS</a:t>
            </a:r>
          </a:p>
        </p:txBody>
      </p:sp>
      <p:sp>
        <p:nvSpPr>
          <p:cNvPr id="24580" name="Rettangolo 7"/>
          <p:cNvSpPr>
            <a:spLocks noChangeArrowheads="1"/>
          </p:cNvSpPr>
          <p:nvPr/>
        </p:nvSpPr>
        <p:spPr bwMode="auto">
          <a:xfrm>
            <a:off x="5184775" y="836613"/>
            <a:ext cx="3814763" cy="135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tabLst>
                <a:tab pos="45720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tabLst>
                <a:tab pos="45720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tabLst>
                <a:tab pos="45720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tabLst>
                <a:tab pos="45720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tabLst>
                <a:tab pos="45720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>
              <a:spcBef>
                <a:spcPts val="600"/>
              </a:spcBef>
              <a:buClr>
                <a:srgbClr val="FF0000"/>
              </a:buClr>
              <a:buSzPct val="150000"/>
              <a:buFontTx/>
              <a:buChar char="•"/>
            </a:pPr>
            <a:r>
              <a:rPr lang="en-GB" altLang="ru-RU">
                <a:solidFill>
                  <a:srgbClr val="004C80"/>
                </a:solidFill>
              </a:rPr>
              <a:t>Web based</a:t>
            </a:r>
          </a:p>
          <a:p>
            <a:pPr>
              <a:spcBef>
                <a:spcPts val="600"/>
              </a:spcBef>
              <a:buClr>
                <a:srgbClr val="FF0000"/>
              </a:buClr>
              <a:buSzPct val="150000"/>
              <a:buFontTx/>
              <a:buChar char="•"/>
            </a:pPr>
            <a:r>
              <a:rPr lang="en-GB" altLang="ru-RU">
                <a:solidFill>
                  <a:srgbClr val="004C80"/>
                </a:solidFill>
              </a:rPr>
              <a:t>Server – Multiclient structure</a:t>
            </a:r>
          </a:p>
          <a:p>
            <a:pPr>
              <a:spcBef>
                <a:spcPts val="600"/>
              </a:spcBef>
              <a:buClr>
                <a:srgbClr val="FF0000"/>
              </a:buClr>
              <a:buSzPct val="150000"/>
              <a:buFontTx/>
              <a:buChar char="•"/>
            </a:pPr>
            <a:r>
              <a:rPr lang="en-GB" altLang="ru-RU">
                <a:solidFill>
                  <a:srgbClr val="004C80"/>
                </a:solidFill>
              </a:rPr>
              <a:t>One software for many devices (multichannel)</a:t>
            </a:r>
          </a:p>
        </p:txBody>
      </p:sp>
      <p:sp>
        <p:nvSpPr>
          <p:cNvPr id="24581" name="Rettangolo 8"/>
          <p:cNvSpPr>
            <a:spLocks noChangeArrowheads="1"/>
          </p:cNvSpPr>
          <p:nvPr/>
        </p:nvSpPr>
        <p:spPr bwMode="auto">
          <a:xfrm>
            <a:off x="71438" y="800100"/>
            <a:ext cx="44751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tabLst>
                <a:tab pos="45720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tabLst>
                <a:tab pos="45720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tabLst>
                <a:tab pos="45720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tabLst>
                <a:tab pos="45720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tabLst>
                <a:tab pos="45720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>
              <a:spcBef>
                <a:spcPts val="600"/>
              </a:spcBef>
              <a:buClr>
                <a:srgbClr val="FF0000"/>
              </a:buClr>
              <a:buSzPct val="150000"/>
            </a:pPr>
            <a:r>
              <a:rPr lang="it-IT" altLang="ru-RU" sz="2000" b="1">
                <a:solidFill>
                  <a:srgbClr val="004C80"/>
                </a:solidFill>
              </a:rPr>
              <a:t>SUPERVISION AND CONTROL SOFTWARE</a:t>
            </a: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71438" y="2117725"/>
            <a:ext cx="3205162" cy="372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ts val="600"/>
              </a:spcBef>
              <a:buClr>
                <a:srgbClr val="FF0000"/>
              </a:buClr>
              <a:buSzPct val="150000"/>
              <a:tabLst>
                <a:tab pos="457200" algn="l"/>
              </a:tabLst>
              <a:defRPr/>
            </a:pPr>
            <a:r>
              <a:rPr lang="en-GB" b="1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Synergy</a:t>
            </a:r>
            <a:r>
              <a:rPr lang="en-GB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 is a supervision and control software for:</a:t>
            </a:r>
          </a:p>
          <a:p>
            <a:pPr marL="342900" indent="-342900">
              <a:spcBef>
                <a:spcPts val="0"/>
              </a:spcBef>
              <a:buClr>
                <a:srgbClr val="FF0000"/>
              </a:buClr>
              <a:buSzPct val="150000"/>
              <a:buFontTx/>
              <a:buChar char="•"/>
              <a:tabLst>
                <a:tab pos="457200" algn="l"/>
              </a:tabLst>
              <a:defRPr/>
            </a:pPr>
            <a:r>
              <a:rPr lang="en-GB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Electrical parameters (from voltage and current to energy)</a:t>
            </a:r>
          </a:p>
          <a:p>
            <a:pPr marL="342900" indent="-342900">
              <a:spcBef>
                <a:spcPts val="0"/>
              </a:spcBef>
              <a:buClr>
                <a:srgbClr val="FF0000"/>
              </a:buClr>
              <a:buSzPct val="150000"/>
              <a:buFontTx/>
              <a:buChar char="•"/>
              <a:tabLst>
                <a:tab pos="457200" algn="l"/>
              </a:tabLst>
              <a:defRPr/>
            </a:pPr>
            <a:r>
              <a:rPr lang="en-GB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Environmental and process parameters (temperature, pressure, flux).</a:t>
            </a:r>
            <a:endParaRPr lang="en-GB" sz="2000" dirty="0">
              <a:latin typeface="Arial Narrow" pitchFamily="34" charset="0"/>
              <a:cs typeface="+mn-cs"/>
            </a:endParaRPr>
          </a:p>
          <a:p>
            <a:pPr indent="-342900" algn="just">
              <a:spcBef>
                <a:spcPts val="2400"/>
              </a:spcBef>
              <a:buClr>
                <a:srgbClr val="FF0000"/>
              </a:buClr>
              <a:buSzPct val="150000"/>
              <a:tabLst>
                <a:tab pos="457200" algn="l"/>
              </a:tabLst>
              <a:defRPr/>
            </a:pPr>
            <a:r>
              <a:rPr lang="en-GB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Beyond providing data in tables and graphic pages, it offers:</a:t>
            </a:r>
          </a:p>
          <a:p>
            <a:pPr marL="342900" indent="-342900">
              <a:spcBef>
                <a:spcPts val="0"/>
              </a:spcBef>
              <a:buClr>
                <a:srgbClr val="FF0000"/>
              </a:buClr>
              <a:buSzPct val="150000"/>
              <a:buFontTx/>
              <a:buChar char="•"/>
              <a:tabLst>
                <a:tab pos="457200" algn="l"/>
              </a:tabLst>
              <a:defRPr/>
            </a:pPr>
            <a:r>
              <a:rPr lang="en-GB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alarm generation</a:t>
            </a:r>
          </a:p>
          <a:p>
            <a:pPr marL="342900" indent="-342900">
              <a:spcBef>
                <a:spcPts val="0"/>
              </a:spcBef>
              <a:buClr>
                <a:srgbClr val="FF0000"/>
              </a:buClr>
              <a:buSzPct val="150000"/>
              <a:buFontTx/>
              <a:buChar char="•"/>
              <a:tabLst>
                <a:tab pos="457200" algn="l"/>
              </a:tabLst>
              <a:defRPr/>
            </a:pPr>
            <a:r>
              <a:rPr lang="en-GB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chart plotting</a:t>
            </a:r>
          </a:p>
          <a:p>
            <a:pPr marL="342900" indent="-342900">
              <a:spcBef>
                <a:spcPts val="0"/>
              </a:spcBef>
              <a:buClr>
                <a:srgbClr val="FF0000"/>
              </a:buClr>
              <a:buSzPct val="150000"/>
              <a:buFontTx/>
              <a:buChar char="•"/>
              <a:tabLst>
                <a:tab pos="457200" algn="l"/>
              </a:tabLst>
              <a:defRPr/>
            </a:pPr>
            <a:r>
              <a:rPr lang="en-GB" dirty="0">
                <a:solidFill>
                  <a:srgbClr val="004C80"/>
                </a:solidFill>
                <a:latin typeface="Arial Narrow" pitchFamily="34" charset="0"/>
                <a:cs typeface="+mn-cs"/>
              </a:rPr>
              <a:t>command sending to devices.</a:t>
            </a:r>
            <a:endParaRPr lang="en-GB" sz="2000" dirty="0">
              <a:latin typeface="Arial Narrow" pitchFamily="34" charset="0"/>
              <a:cs typeface="+mn-cs"/>
            </a:endParaRPr>
          </a:p>
        </p:txBody>
      </p:sp>
      <p:sp>
        <p:nvSpPr>
          <p:cNvPr id="24583" name="Segnaposto numero diapositiva 11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3E368858-8C24-4DDF-9359-63FF015788B8}" type="slidenum">
              <a:rPr lang="it-IT" altLang="ru-RU">
                <a:solidFill>
                  <a:schemeClr val="bg1"/>
                </a:solidFill>
              </a:rPr>
              <a:pPr fontAlgn="base">
                <a:spcAft>
                  <a:spcPct val="0"/>
                </a:spcAft>
              </a:pPr>
              <a:t>22</a:t>
            </a:fld>
            <a:endParaRPr lang="it-IT" altLang="ru-RU">
              <a:solidFill>
                <a:schemeClr val="bg1"/>
              </a:solidFill>
            </a:endParaRPr>
          </a:p>
        </p:txBody>
      </p:sp>
      <p:sp>
        <p:nvSpPr>
          <p:cNvPr id="24584" name="Segnaposto data 10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r>
              <a:rPr lang="it-IT" altLang="ru-RU">
                <a:solidFill>
                  <a:schemeClr val="bg1"/>
                </a:solidFill>
              </a:rPr>
              <a:t>M60GB200114</a:t>
            </a: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55013" y="6069013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624"/>
    </mc:Choice>
    <mc:Fallback>
      <p:transition spd="slow" advTm="116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6" descr="wif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3644900"/>
            <a:ext cx="1079500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Picture 7" descr="wifi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9850" y="3262313"/>
            <a:ext cx="385763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Picture 10" descr="Sov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1484313"/>
            <a:ext cx="2109788" cy="294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olo 17"/>
          <p:cNvSpPr txBox="1">
            <a:spLocks/>
          </p:cNvSpPr>
          <p:nvPr/>
        </p:nvSpPr>
        <p:spPr>
          <a:xfrm>
            <a:off x="0" y="0"/>
            <a:ext cx="9144000" cy="762000"/>
          </a:xfrm>
          <a:prstGeom prst="rect">
            <a:avLst/>
          </a:prstGeom>
        </p:spPr>
        <p:txBody>
          <a:bodyPr anchor="ctr"/>
          <a:lstStyle/>
          <a:p>
            <a:pPr algn="ctr">
              <a:tabLst>
                <a:tab pos="2286000" algn="l"/>
              </a:tabLst>
              <a:defRPr/>
            </a:pPr>
            <a:r>
              <a:rPr lang="it-IT" sz="36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AUTOMATIC POWER FACTOR CONTROLLERS</a:t>
            </a:r>
          </a:p>
        </p:txBody>
      </p:sp>
      <p:sp>
        <p:nvSpPr>
          <p:cNvPr id="25606" name="Text Box 2"/>
          <p:cNvSpPr txBox="1">
            <a:spLocks noChangeArrowheads="1"/>
          </p:cNvSpPr>
          <p:nvPr/>
        </p:nvSpPr>
        <p:spPr bwMode="auto">
          <a:xfrm>
            <a:off x="395288" y="908050"/>
            <a:ext cx="82073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en-GB" altLang="ru-RU" b="1">
                <a:solidFill>
                  <a:srgbClr val="004C80"/>
                </a:solidFill>
              </a:rPr>
              <a:t>APPLICATIONS FOR SMARTPHONES AND TABLETS</a:t>
            </a:r>
          </a:p>
        </p:txBody>
      </p:sp>
      <p:sp>
        <p:nvSpPr>
          <p:cNvPr id="25607" name="Text Box 4"/>
          <p:cNvSpPr txBox="1">
            <a:spLocks noChangeArrowheads="1"/>
          </p:cNvSpPr>
          <p:nvPr/>
        </p:nvSpPr>
        <p:spPr bwMode="auto">
          <a:xfrm>
            <a:off x="468313" y="1700213"/>
            <a:ext cx="3648075" cy="193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r>
              <a:rPr lang="en-GB" altLang="ru-RU" sz="2000">
                <a:solidFill>
                  <a:srgbClr val="004C80"/>
                </a:solidFill>
              </a:rPr>
              <a:t>Lovato applications let the user:</a:t>
            </a:r>
          </a:p>
          <a:p>
            <a:pPr>
              <a:buClr>
                <a:srgbClr val="FF0000"/>
              </a:buClr>
              <a:buSzPct val="150000"/>
              <a:buFontTx/>
              <a:buChar char="•"/>
            </a:pPr>
            <a:r>
              <a:rPr lang="en-GB" altLang="ru-RU" sz="2000">
                <a:solidFill>
                  <a:srgbClr val="004C80"/>
                </a:solidFill>
              </a:rPr>
              <a:t>Set up the device</a:t>
            </a:r>
          </a:p>
          <a:p>
            <a:pPr>
              <a:buClr>
                <a:srgbClr val="FF0000"/>
              </a:buClr>
              <a:buSzPct val="150000"/>
              <a:buFontTx/>
              <a:buChar char="•"/>
            </a:pPr>
            <a:r>
              <a:rPr lang="en-GB" altLang="ru-RU" sz="2000">
                <a:solidFill>
                  <a:srgbClr val="004C80"/>
                </a:solidFill>
              </a:rPr>
              <a:t>Send commands to the device</a:t>
            </a:r>
          </a:p>
          <a:p>
            <a:pPr>
              <a:buClr>
                <a:srgbClr val="FF0000"/>
              </a:buClr>
              <a:buSzPct val="150000"/>
              <a:buFontTx/>
              <a:buChar char="•"/>
            </a:pPr>
            <a:r>
              <a:rPr lang="en-GB" altLang="ru-RU" sz="2000">
                <a:solidFill>
                  <a:srgbClr val="004C80"/>
                </a:solidFill>
              </a:rPr>
              <a:t>Read values</a:t>
            </a:r>
          </a:p>
          <a:p>
            <a:pPr>
              <a:buClr>
                <a:srgbClr val="FF0000"/>
              </a:buClr>
              <a:buSzPct val="150000"/>
              <a:buFontTx/>
              <a:buChar char="•"/>
            </a:pPr>
            <a:r>
              <a:rPr lang="en-GB" altLang="ru-RU" sz="2000">
                <a:solidFill>
                  <a:srgbClr val="004C80"/>
                </a:solidFill>
              </a:rPr>
              <a:t>Download statistics and events</a:t>
            </a:r>
          </a:p>
          <a:p>
            <a:pPr>
              <a:buClr>
                <a:srgbClr val="FF0000"/>
              </a:buClr>
              <a:buSzPct val="150000"/>
              <a:buFontTx/>
              <a:buChar char="•"/>
            </a:pPr>
            <a:r>
              <a:rPr lang="en-GB" altLang="ru-RU" sz="2000">
                <a:solidFill>
                  <a:srgbClr val="004C80"/>
                </a:solidFill>
              </a:rPr>
              <a:t>Send the retrieved data by e-mail.</a:t>
            </a:r>
          </a:p>
        </p:txBody>
      </p:sp>
      <p:sp>
        <p:nvSpPr>
          <p:cNvPr id="25608" name="Text Box 5"/>
          <p:cNvSpPr txBox="1">
            <a:spLocks noChangeArrowheads="1"/>
          </p:cNvSpPr>
          <p:nvPr/>
        </p:nvSpPr>
        <p:spPr bwMode="auto">
          <a:xfrm>
            <a:off x="468313" y="4724400"/>
            <a:ext cx="67437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>
              <a:buClr>
                <a:srgbClr val="FF0000"/>
              </a:buClr>
              <a:buSzPct val="150000"/>
              <a:buFontTx/>
              <a:buChar char="•"/>
            </a:pPr>
            <a:r>
              <a:rPr lang="en-GB" altLang="ru-RU" sz="2000">
                <a:solidFill>
                  <a:srgbClr val="004C80"/>
                </a:solidFill>
              </a:rPr>
              <a:t>Wi-Fi connection between the smartphone/tablet and CX02</a:t>
            </a:r>
          </a:p>
          <a:p>
            <a:pPr>
              <a:buClr>
                <a:srgbClr val="FF0000"/>
              </a:buClr>
              <a:buSzPct val="150000"/>
              <a:buFontTx/>
              <a:buChar char="•"/>
            </a:pPr>
            <a:r>
              <a:rPr lang="en-GB" altLang="ru-RU" sz="2000">
                <a:solidFill>
                  <a:srgbClr val="004C80"/>
                </a:solidFill>
              </a:rPr>
              <a:t>The user is guided to be connected to the device</a:t>
            </a:r>
          </a:p>
          <a:p>
            <a:pPr>
              <a:buClr>
                <a:srgbClr val="FF0000"/>
              </a:buClr>
              <a:buSzPct val="150000"/>
              <a:buFontTx/>
              <a:buChar char="•"/>
            </a:pPr>
            <a:r>
              <a:rPr lang="en-GB" altLang="ru-RU" sz="2000">
                <a:solidFill>
                  <a:srgbClr val="004C80"/>
                </a:solidFill>
              </a:rPr>
              <a:t>Automatic application upgrade if an Internet connection is available</a:t>
            </a:r>
          </a:p>
          <a:p>
            <a:pPr>
              <a:buClr>
                <a:srgbClr val="FF0000"/>
              </a:buClr>
              <a:buSzPct val="150000"/>
              <a:buFontTx/>
              <a:buChar char="•"/>
            </a:pPr>
            <a:r>
              <a:rPr lang="en-GB" altLang="ru-RU" sz="2000">
                <a:solidFill>
                  <a:srgbClr val="004C80"/>
                </a:solidFill>
              </a:rPr>
              <a:t>Compatible with iOS and Android.</a:t>
            </a:r>
          </a:p>
        </p:txBody>
      </p:sp>
      <p:sp>
        <p:nvSpPr>
          <p:cNvPr id="25609" name="Segnaposto numero diapositiva 13"/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fld id="{F494C72A-F621-4D4D-BB76-1A2F7E619C69}" type="slidenum">
              <a:rPr lang="it-IT" altLang="ru-RU">
                <a:solidFill>
                  <a:schemeClr val="bg1"/>
                </a:solidFill>
              </a:rPr>
              <a:pPr fontAlgn="base">
                <a:spcAft>
                  <a:spcPct val="0"/>
                </a:spcAft>
              </a:pPr>
              <a:t>23</a:t>
            </a:fld>
            <a:endParaRPr lang="it-IT" altLang="ru-RU">
              <a:solidFill>
                <a:schemeClr val="bg1"/>
              </a:solidFill>
            </a:endParaRPr>
          </a:p>
        </p:txBody>
      </p:sp>
      <p:sp>
        <p:nvSpPr>
          <p:cNvPr id="25610" name="Segnaposto data 9"/>
          <p:cNvSpPr>
            <a:spLocks noGrp="1"/>
          </p:cNvSpPr>
          <p:nvPr>
            <p:ph type="dt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fontAlgn="base">
              <a:spcAft>
                <a:spcPct val="0"/>
              </a:spcAft>
            </a:pPr>
            <a:r>
              <a:rPr lang="it-IT" altLang="ru-RU">
                <a:solidFill>
                  <a:schemeClr val="bg1"/>
                </a:solidFill>
              </a:rPr>
              <a:t>M60GB200114</a:t>
            </a: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55013" y="6069013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334"/>
    </mc:Choice>
    <mc:Fallback>
      <p:transition spd="slow" advTm="1133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olo 17"/>
          <p:cNvSpPr txBox="1">
            <a:spLocks/>
          </p:cNvSpPr>
          <p:nvPr/>
        </p:nvSpPr>
        <p:spPr>
          <a:xfrm>
            <a:off x="0" y="0"/>
            <a:ext cx="9144000" cy="762000"/>
          </a:xfrm>
          <a:prstGeom prst="rect">
            <a:avLst/>
          </a:prstGeom>
        </p:spPr>
        <p:txBody>
          <a:bodyPr anchor="ctr"/>
          <a:lstStyle/>
          <a:p>
            <a:pPr algn="ctr">
              <a:tabLst>
                <a:tab pos="2286000" algn="l"/>
              </a:tabLst>
              <a:defRPr/>
            </a:pPr>
            <a:r>
              <a:rPr lang="it-IT" sz="36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j-lt"/>
                <a:ea typeface="+mj-ea"/>
                <a:cs typeface="+mj-cs"/>
              </a:rPr>
              <a:t>AUTOMATIC POWER FACTOR CONTROLLERS</a:t>
            </a:r>
          </a:p>
        </p:txBody>
      </p:sp>
      <p:pic>
        <p:nvPicPr>
          <p:cNvPr id="26628" name="Picture 1041" descr="Logo bianc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463" y="5876925"/>
            <a:ext cx="2159000" cy="84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9" name="Text Box 10"/>
          <p:cNvSpPr txBox="1">
            <a:spLocks noChangeArrowheads="1"/>
          </p:cNvSpPr>
          <p:nvPr/>
        </p:nvSpPr>
        <p:spPr bwMode="auto">
          <a:xfrm>
            <a:off x="6408738" y="944563"/>
            <a:ext cx="2879725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>
              <a:buClr>
                <a:srgbClr val="FF0000"/>
              </a:buClr>
              <a:buSzPct val="150000"/>
            </a:pPr>
            <a:r>
              <a:rPr lang="it-IT" altLang="ru-RU" sz="3200" b="1">
                <a:solidFill>
                  <a:schemeClr val="bg1"/>
                </a:solidFill>
              </a:rPr>
              <a:t>Thanks for your attention!</a:t>
            </a:r>
          </a:p>
        </p:txBody>
      </p:sp>
      <p:sp>
        <p:nvSpPr>
          <p:cNvPr id="26630" name="Text Box 18"/>
          <p:cNvSpPr txBox="1">
            <a:spLocks noChangeArrowheads="1"/>
          </p:cNvSpPr>
          <p:nvPr/>
        </p:nvSpPr>
        <p:spPr bwMode="auto">
          <a:xfrm>
            <a:off x="0" y="6473825"/>
            <a:ext cx="9144000" cy="38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 Narrow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itchFamily="34" charset="0"/>
              </a:defRPr>
            </a:lvl9pPr>
          </a:lstStyle>
          <a:p>
            <a:pPr algn="ctr" eaLnBrk="0" hangingPunct="0">
              <a:lnSpc>
                <a:spcPct val="80000"/>
              </a:lnSpc>
            </a:pPr>
            <a:r>
              <a:rPr lang="en-GB" altLang="ru-RU" sz="2400" b="1" i="1">
                <a:solidFill>
                  <a:schemeClr val="bg1"/>
                </a:solidFill>
              </a:rPr>
              <a:t>www.LovatoElectric.com</a:t>
            </a:r>
            <a:endParaRPr lang="it-IT" altLang="ru-RU" sz="2400" b="1" i="1">
              <a:solidFill>
                <a:schemeClr val="bg1"/>
              </a:solidFill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55013" y="6069013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14"/>
    </mc:Choice>
    <mc:Fallback>
      <p:transition spd="slow" advTm="29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LOVAT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lank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it-IT" sz="2400" b="0" i="1" u="none" strike="noStrike" cap="none" normalizeH="0" baseline="0" smtClean="0">
            <a:ln>
              <a:noFill/>
            </a:ln>
            <a:solidFill>
              <a:srgbClr val="004C8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0" lang="it-IT" sz="2400" b="0" i="1" u="none" strike="noStrike" cap="none" normalizeH="0" baseline="0" smtClean="0">
            <a:ln>
              <a:noFill/>
            </a:ln>
            <a:solidFill>
              <a:srgbClr val="004C8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1754</TotalTime>
  <Words>1618</Words>
  <Application>Microsoft Office PowerPoint</Application>
  <PresentationFormat>Экран (4:3)</PresentationFormat>
  <Paragraphs>530</Paragraphs>
  <Slides>24</Slides>
  <Notes>6</Notes>
  <HiddenSlides>0</HiddenSlides>
  <MMClips>24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0" baseType="lpstr">
      <vt:lpstr>Arial Narrow</vt:lpstr>
      <vt:lpstr>Arial</vt:lpstr>
      <vt:lpstr>Times</vt:lpstr>
      <vt:lpstr>Calibri</vt:lpstr>
      <vt:lpstr>Wingdings</vt:lpstr>
      <vt:lpstr>LOVATO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LOVATO ELECTRIC S.P.A.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MENOLFI_P</dc:creator>
  <cp:lastModifiedBy>Nadezda</cp:lastModifiedBy>
  <cp:revision>239</cp:revision>
  <dcterms:created xsi:type="dcterms:W3CDTF">2014-01-05T15:22:22Z</dcterms:created>
  <dcterms:modified xsi:type="dcterms:W3CDTF">2014-01-29T11:12:17Z</dcterms:modified>
  <cp:contentStatus>Окончательное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